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94" r:id="rId3"/>
    <p:sldId id="259" r:id="rId4"/>
    <p:sldId id="282" r:id="rId5"/>
    <p:sldId id="264" r:id="rId6"/>
    <p:sldId id="279" r:id="rId7"/>
    <p:sldId id="280" r:id="rId8"/>
    <p:sldId id="275" r:id="rId9"/>
    <p:sldId id="263" r:id="rId10"/>
    <p:sldId id="299" r:id="rId11"/>
    <p:sldId id="262" r:id="rId12"/>
    <p:sldId id="276" r:id="rId13"/>
    <p:sldId id="277" r:id="rId14"/>
    <p:sldId id="281" r:id="rId15"/>
    <p:sldId id="305" r:id="rId16"/>
    <p:sldId id="283" r:id="rId17"/>
    <p:sldId id="284" r:id="rId18"/>
    <p:sldId id="285" r:id="rId19"/>
    <p:sldId id="286" r:id="rId20"/>
    <p:sldId id="287" r:id="rId21"/>
    <p:sldId id="290" r:id="rId22"/>
    <p:sldId id="301" r:id="rId23"/>
    <p:sldId id="306" r:id="rId24"/>
    <p:sldId id="291" r:id="rId25"/>
    <p:sldId id="292" r:id="rId26"/>
    <p:sldId id="297" r:id="rId27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06" autoAdjust="0"/>
    <p:restoredTop sz="86473" autoAdjust="0"/>
  </p:normalViewPr>
  <p:slideViewPr>
    <p:cSldViewPr>
      <p:cViewPr varScale="1">
        <p:scale>
          <a:sx n="55" d="100"/>
          <a:sy n="55" d="100"/>
        </p:scale>
        <p:origin x="14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23:20:54.0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23:20:32.1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 24575,'0'-5'0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23:20:32.7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23:20:22.4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23:20:24.2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23:20:24.9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23:20:28.1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23:20:29.3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23:20:54.3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23:20:54.7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24575,'-1'0'-8191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23:20:55.1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23:20:45.2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23:20:45.5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23:20:07.1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3356 0 24575,'-4'0'0,"1"1"0,-1-1 0,1 1 0,-1 0 0,1 0 0,-1 0 0,1 1 0,-1-1 0,-4 4 0,-7 2 0,-24 8 0,-1 0 0,0-3 0,-77 13 0,-133 2 0,-342-7-1706,136-8 34,-740 107 1176,1129-111 361,-219 27-315,258-32 326,0-1-1,1-1 1,-1-2 0,-35-4-1,19-7-2985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23:20:10.2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1 396 24575,'6'0'0,"12"-12"0,9-8 0,5-6 0,9-5 0,2-3 0,-1 0 0,-1 0 0,-8 0 0,-5 5 0,-7 4 0,-1-1 0,2-1 0,1 5 0,-2-1 0,-5 5-8191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3T23:20:11.9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27 24575,'5'-3'0,"0"0"0,0 0 0,0 0 0,0 1 0,0 0 0,0 0 0,1 1 0,-1-1 0,1 1 0,-1 0 0,1 1 0,-1-1 0,11 2 0,2-2 0,28-2 0,0 3 0,70 9 0,90 26 0,70 43 0,-254-71 0,-11-3-91,0 0 0,0 1 0,0 0 0,-1 0 0,0 1 0,0 1 0,0-1 0,-1 2 0,0-1 0,0 1 0,-1 1 0,0-1 0,-1 2 0,13 18 0,-4-1-6735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C3CB8-93E6-4265-AEA3-87AC2D564C54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974D1-EDA9-43D3-96AA-6A649325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examples of the opportunities for each type: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974D1-EDA9-43D3-96AA-6A6493253A0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11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Miss the cutoff:  enter the hours with a December 31, 2015 date and include in the description of what you did the actual date;</a:t>
            </a:r>
            <a:r>
              <a:rPr lang="en-US" baseline="0" dirty="0"/>
              <a:t> the administrator will have to enter the correct date for you prior to approval.  A common mistake made when you cannot see the hours you would expect to see is that the date range you have set is not correct.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974D1-EDA9-43D3-96AA-6A6493253A0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4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1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7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964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526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7568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296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20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0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0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3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3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59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57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4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EC03-B597-434D-91BC-266FC91A0F0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4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6EC03-B597-434D-91BC-266FC91A0F0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8AF50D-02C6-47A9-9CEE-AA560A769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4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txmn.org/tmn-vms-users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2" Type="http://schemas.openxmlformats.org/officeDocument/2006/relationships/hyperlink" Target="http://txmn.org/tmn-vms-use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customXml" Target="../ink/ink11.xml"/><Relationship Id="rId2" Type="http://schemas.openxmlformats.org/officeDocument/2006/relationships/hyperlink" Target="https://ec.volunteernow.com/recruiter/index.php?class=VolunteerNavigation&amp;recruiterID=1450&amp;act=CONTROL:LOGIN_LINK" TargetMode="Externa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customXml" Target="../ink/ink10.xml"/><Relationship Id="rId4" Type="http://schemas.openxmlformats.org/officeDocument/2006/relationships/customXml" Target="../ink/ink7.xml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3" Type="http://schemas.openxmlformats.org/officeDocument/2006/relationships/customXml" Target="../ink/ink12.xml"/><Relationship Id="rId7" Type="http://schemas.openxmlformats.org/officeDocument/2006/relationships/customXml" Target="../ink/ink1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.xml"/><Relationship Id="rId5" Type="http://schemas.openxmlformats.org/officeDocument/2006/relationships/customXml" Target="../ink/ink1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90800"/>
            <a:ext cx="8458198" cy="17526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Volunteer Management System</a:t>
            </a:r>
            <a:br>
              <a:rPr lang="en-US" sz="4400" dirty="0"/>
            </a:br>
            <a:r>
              <a:rPr lang="en-US" sz="4400" dirty="0"/>
              <a:t>for Texas Master Naturalists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200" y="4572000"/>
            <a:ext cx="2133600" cy="1590674"/>
          </a:xfrm>
        </p:spPr>
        <p:txBody>
          <a:bodyPr/>
          <a:lstStyle/>
          <a:p>
            <a:r>
              <a:rPr lang="en-US" dirty="0"/>
              <a:t>February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964" y="304800"/>
            <a:ext cx="1933575" cy="1133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80975"/>
            <a:ext cx="1238250" cy="1238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" y="5257800"/>
            <a:ext cx="28575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1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Edit My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086600" cy="4525963"/>
          </a:xfrm>
        </p:spPr>
        <p:txBody>
          <a:bodyPr/>
          <a:lstStyle/>
          <a:p>
            <a:r>
              <a:rPr lang="en-US" sz="2400" dirty="0"/>
              <a:t>Change your volunteer password</a:t>
            </a:r>
          </a:p>
          <a:p>
            <a:r>
              <a:rPr lang="en-US" sz="2400" dirty="0"/>
              <a:t>Change your personal information in the system</a:t>
            </a:r>
          </a:p>
          <a:p>
            <a:r>
              <a:rPr lang="en-US" sz="2400" dirty="0"/>
              <a:t>Make sure your email address is up to date!</a:t>
            </a:r>
          </a:p>
          <a:p>
            <a:r>
              <a:rPr lang="en-US" sz="2400" dirty="0"/>
              <a:t>Get assistance on your password; if you forget it, you can have it emailed to your on-file email address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495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858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5834"/>
            <a:ext cx="8229600" cy="1554162"/>
          </a:xfrm>
        </p:spPr>
        <p:txBody>
          <a:bodyPr>
            <a:normAutofit/>
          </a:bodyPr>
          <a:lstStyle/>
          <a:p>
            <a:r>
              <a:rPr lang="en-US" sz="4400" dirty="0"/>
              <a:t>My Placements:  Opportunities for which you are approved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13" y="2362200"/>
            <a:ext cx="5883787" cy="4243347"/>
          </a:xfrm>
          <a:ln>
            <a:solidFill>
              <a:schemeClr val="accent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5029200" y="4343400"/>
            <a:ext cx="2895600" cy="19050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TMN Report Hours-1X </a:t>
            </a:r>
            <a:r>
              <a:rPr lang="en-US" sz="1000" dirty="0"/>
              <a:t>indicates that you can only enter data once.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TMN Report Hours </a:t>
            </a:r>
            <a:r>
              <a:rPr lang="en-US" sz="1000" dirty="0"/>
              <a:t>indicates that you can add hours multiple times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TMN New Opportunity </a:t>
            </a:r>
            <a:r>
              <a:rPr lang="en-US" sz="1000" dirty="0"/>
              <a:t>is what you fill out to give your admin new opportunity information.</a:t>
            </a:r>
          </a:p>
        </p:txBody>
      </p:sp>
    </p:spTree>
    <p:extLst>
      <p:ext uri="{BB962C8B-B14F-4D97-AF65-F5344CB8AC3E}">
        <p14:creationId xmlns:p14="http://schemas.microsoft.com/office/powerpoint/2010/main" val="4070017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868362"/>
          </a:xfrm>
        </p:spPr>
        <p:txBody>
          <a:bodyPr>
            <a:normAutofit/>
          </a:bodyPr>
          <a:lstStyle/>
          <a:p>
            <a:r>
              <a:rPr lang="en-US" sz="4400" dirty="0"/>
              <a:t>Report My Hours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43000"/>
            <a:ext cx="4840051" cy="5334000"/>
          </a:xfrm>
        </p:spPr>
      </p:pic>
    </p:spTree>
    <p:extLst>
      <p:ext uri="{BB962C8B-B14F-4D97-AF65-F5344CB8AC3E}">
        <p14:creationId xmlns:p14="http://schemas.microsoft.com/office/powerpoint/2010/main" val="1685838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/>
              <a:t>View My Log Book – My Hours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976312"/>
            <a:ext cx="6274653" cy="5135563"/>
          </a:xfrm>
        </p:spPr>
      </p:pic>
    </p:spTree>
    <p:extLst>
      <p:ext uri="{BB962C8B-B14F-4D97-AF65-F5344CB8AC3E}">
        <p14:creationId xmlns:p14="http://schemas.microsoft.com/office/powerpoint/2010/main" val="3125652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What Opportunity Do My Hours Go Under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Most important thing: REPORT YOUR HOURS!</a:t>
            </a:r>
          </a:p>
          <a:p>
            <a:r>
              <a:rPr lang="en-US" sz="2400" dirty="0"/>
              <a:t>Both service and AT hours will be posted under the opportunity that you attended; that includes planning, preparation, and follow-up by the project coordinator for most opportunities</a:t>
            </a:r>
          </a:p>
          <a:p>
            <a:r>
              <a:rPr lang="en-US" sz="2400" dirty="0"/>
              <a:t>If you are in doubt, contact your Chapter VMS administrators</a:t>
            </a:r>
          </a:p>
        </p:txBody>
      </p:sp>
    </p:spTree>
    <p:extLst>
      <p:ext uri="{BB962C8B-B14F-4D97-AF65-F5344CB8AC3E}">
        <p14:creationId xmlns:p14="http://schemas.microsoft.com/office/powerpoint/2010/main" val="2357723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of “Common Opportunities”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AT:  Chapter Meeting </a:t>
            </a:r>
          </a:p>
          <a:p>
            <a:r>
              <a:rPr lang="en-US" dirty="0"/>
              <a:t>Chapter Meeting non-AT </a:t>
            </a:r>
          </a:p>
          <a:p>
            <a:r>
              <a:rPr lang="en-US" dirty="0"/>
              <a:t>Administrative Work </a:t>
            </a:r>
          </a:p>
          <a:p>
            <a:r>
              <a:rPr lang="en-US" dirty="0"/>
              <a:t>Presentations</a:t>
            </a:r>
          </a:p>
          <a:p>
            <a:r>
              <a:rPr lang="en-US" dirty="0"/>
              <a:t>AT: VMS Training</a:t>
            </a:r>
          </a:p>
          <a:p>
            <a:r>
              <a:rPr lang="en-US" dirty="0"/>
              <a:t>Initial Training</a:t>
            </a:r>
          </a:p>
          <a:p>
            <a:r>
              <a:rPr lang="en-US" dirty="0"/>
              <a:t>New Opportunity</a:t>
            </a:r>
          </a:p>
          <a:p>
            <a:r>
              <a:rPr lang="en-US" dirty="0"/>
              <a:t>Historical Data</a:t>
            </a:r>
          </a:p>
        </p:txBody>
      </p:sp>
    </p:spTree>
    <p:extLst>
      <p:ext uri="{BB962C8B-B14F-4D97-AF65-F5344CB8AC3E}">
        <p14:creationId xmlns:p14="http://schemas.microsoft.com/office/powerpoint/2010/main" val="77568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Chapter Common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240210"/>
          </a:xfrm>
        </p:spPr>
        <p:txBody>
          <a:bodyPr>
            <a:noAutofit/>
          </a:bodyPr>
          <a:lstStyle/>
          <a:p>
            <a:r>
              <a:rPr lang="en-US" sz="2400" b="1" u="sng" dirty="0"/>
              <a:t>AT: Chapter Meeting</a:t>
            </a:r>
          </a:p>
          <a:p>
            <a:pPr lvl="1"/>
            <a:r>
              <a:rPr lang="en-US" sz="2400" dirty="0"/>
              <a:t>Has an </a:t>
            </a:r>
            <a:r>
              <a:rPr lang="en-US" sz="2400" b="1" dirty="0"/>
              <a:t>advanced training </a:t>
            </a:r>
            <a:r>
              <a:rPr lang="en-US" sz="2400" dirty="0"/>
              <a:t>component</a:t>
            </a:r>
          </a:p>
          <a:p>
            <a:pPr lvl="1"/>
            <a:r>
              <a:rPr lang="en-US" sz="2400" dirty="0"/>
              <a:t>Regularly scheduled meeting</a:t>
            </a:r>
          </a:p>
          <a:p>
            <a:pPr lvl="1"/>
            <a:r>
              <a:rPr lang="en-US" sz="2400" dirty="0"/>
              <a:t>Carries AT hours not service hours</a:t>
            </a:r>
          </a:p>
          <a:p>
            <a:pPr lvl="1"/>
            <a:r>
              <a:rPr lang="en-US" sz="2400" dirty="0"/>
              <a:t>No travel time is reported</a:t>
            </a:r>
          </a:p>
          <a:p>
            <a:pPr lvl="1"/>
            <a:r>
              <a:rPr lang="en-US" sz="2400" dirty="0"/>
              <a:t>Did you help set up the meeting area? That would go under “Chapter Meeting Non-AT” and travel could be counted based on chapter policy</a:t>
            </a:r>
          </a:p>
        </p:txBody>
      </p:sp>
    </p:spTree>
    <p:extLst>
      <p:ext uri="{BB962C8B-B14F-4D97-AF65-F5344CB8AC3E}">
        <p14:creationId xmlns:p14="http://schemas.microsoft.com/office/powerpoint/2010/main" val="2163633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50" y="304800"/>
            <a:ext cx="6347713" cy="1320800"/>
          </a:xfrm>
        </p:spPr>
        <p:txBody>
          <a:bodyPr>
            <a:noAutofit/>
          </a:bodyPr>
          <a:lstStyle/>
          <a:p>
            <a:r>
              <a:rPr lang="en-US" sz="4400" dirty="0"/>
              <a:t>Chapter Common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450" y="1752600"/>
            <a:ext cx="7010400" cy="4419600"/>
          </a:xfrm>
        </p:spPr>
        <p:txBody>
          <a:bodyPr>
            <a:noAutofit/>
          </a:bodyPr>
          <a:lstStyle/>
          <a:p>
            <a:r>
              <a:rPr lang="en-US" sz="2400" b="1" u="sng" dirty="0"/>
              <a:t>Chapter Meeting Non-AT</a:t>
            </a:r>
            <a:r>
              <a:rPr lang="en-US" sz="2400" dirty="0"/>
              <a:t>:  Any chapter meeting </a:t>
            </a:r>
            <a:r>
              <a:rPr lang="en-US" sz="2400" u="sng" dirty="0"/>
              <a:t>activity</a:t>
            </a:r>
            <a:r>
              <a:rPr lang="en-US" sz="2400" dirty="0"/>
              <a:t> that does not include an AT component; provides service hours</a:t>
            </a:r>
          </a:p>
          <a:p>
            <a:pPr lvl="1"/>
            <a:r>
              <a:rPr lang="en-US" sz="2400" dirty="0"/>
              <a:t>Chapter Business Meeting with a service component</a:t>
            </a:r>
          </a:p>
          <a:p>
            <a:pPr lvl="1"/>
            <a:r>
              <a:rPr lang="en-US" sz="2400" dirty="0"/>
              <a:t>Preparation for, setup and take down</a:t>
            </a:r>
          </a:p>
          <a:p>
            <a:pPr lvl="1"/>
            <a:r>
              <a:rPr lang="en-US" sz="2400" dirty="0"/>
              <a:t>Travel to and from service component meeting</a:t>
            </a:r>
          </a:p>
          <a:p>
            <a:pPr lvl="1"/>
            <a:r>
              <a:rPr lang="en-US" sz="2400" dirty="0"/>
              <a:t>Preparing refreshments, handouts</a:t>
            </a:r>
          </a:p>
        </p:txBody>
      </p:sp>
    </p:spTree>
    <p:extLst>
      <p:ext uri="{BB962C8B-B14F-4D97-AF65-F5344CB8AC3E}">
        <p14:creationId xmlns:p14="http://schemas.microsoft.com/office/powerpoint/2010/main" val="1929118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Chapter Common </a:t>
            </a:r>
            <a:br>
              <a:rPr lang="en-US" sz="4400" dirty="0"/>
            </a:br>
            <a:r>
              <a:rPr lang="en-US" sz="4400" dirty="0"/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306" y="1706562"/>
            <a:ext cx="7394294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400" b="1" u="sng" dirty="0"/>
              <a:t>Administrative Work </a:t>
            </a:r>
            <a:r>
              <a:rPr lang="en-US" sz="3400" dirty="0"/>
              <a:t>– service hours</a:t>
            </a:r>
            <a:endParaRPr lang="en-US" sz="3400" b="1" u="sng" dirty="0"/>
          </a:p>
          <a:p>
            <a:pPr lvl="1"/>
            <a:r>
              <a:rPr lang="en-US" sz="3400" u="sng" dirty="0"/>
              <a:t>Chapter Administration</a:t>
            </a:r>
          </a:p>
          <a:p>
            <a:pPr lvl="2"/>
            <a:r>
              <a:rPr lang="en-US" sz="3400" dirty="0"/>
              <a:t>Does the activity support chapter administration?</a:t>
            </a:r>
          </a:p>
          <a:p>
            <a:pPr lvl="3"/>
            <a:r>
              <a:rPr lang="en-US" sz="3400" dirty="0"/>
              <a:t>Officer duties (President, Treasurer, </a:t>
            </a:r>
            <a:r>
              <a:rPr lang="en-US" sz="3400" dirty="0" err="1"/>
              <a:t>etc</a:t>
            </a:r>
            <a:r>
              <a:rPr lang="en-US" sz="3400" dirty="0"/>
              <a:t>)</a:t>
            </a:r>
          </a:p>
          <a:p>
            <a:pPr lvl="3"/>
            <a:r>
              <a:rPr lang="en-US" sz="3400" dirty="0"/>
              <a:t>Manage Newsletter, Web Page, Hospitality, Facebook</a:t>
            </a:r>
          </a:p>
          <a:p>
            <a:pPr lvl="3"/>
            <a:r>
              <a:rPr lang="en-US" sz="3400" dirty="0"/>
              <a:t>Board/Committee work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97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4400" dirty="0"/>
              <a:t>Chapter Common </a:t>
            </a:r>
            <a:br>
              <a:rPr lang="en-US" sz="4400" dirty="0"/>
            </a:br>
            <a:r>
              <a:rPr lang="en-US" sz="4400" dirty="0"/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6220"/>
            <a:ext cx="7239000" cy="4657142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Community Presentations </a:t>
            </a:r>
            <a:r>
              <a:rPr lang="en-US" sz="2400" dirty="0"/>
              <a:t>(training others)</a:t>
            </a:r>
          </a:p>
          <a:p>
            <a:pPr lvl="1"/>
            <a:r>
              <a:rPr lang="en-US" sz="2400" dirty="0"/>
              <a:t>Presenter who is representing the TMN chapter at a community event or a chapter event (this includes preparation time)</a:t>
            </a:r>
          </a:p>
          <a:p>
            <a:pPr lvl="1"/>
            <a:r>
              <a:rPr lang="en-US" sz="2400" dirty="0"/>
              <a:t>Lead an interpretive walk/tour</a:t>
            </a:r>
          </a:p>
          <a:p>
            <a:pPr lvl="1"/>
            <a:r>
              <a:rPr lang="en-US" sz="2400" dirty="0"/>
              <a:t>Preparing for and/or leading an initial training topic or AT session for a group Master Naturalists or trainees</a:t>
            </a:r>
          </a:p>
          <a:p>
            <a:pPr lvl="1"/>
            <a:r>
              <a:rPr lang="en-US" sz="2400" dirty="0"/>
              <a:t>Although presenting chapter business reports could be here, Administrative Work would be a better fit</a:t>
            </a:r>
          </a:p>
        </p:txBody>
      </p:sp>
    </p:spTree>
    <p:extLst>
      <p:ext uri="{BB962C8B-B14F-4D97-AF65-F5344CB8AC3E}">
        <p14:creationId xmlns:p14="http://schemas.microsoft.com/office/powerpoint/2010/main" val="73967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400" dirty="0"/>
              <a:t>What is the VMS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162800" cy="4800600"/>
          </a:xfrm>
        </p:spPr>
        <p:txBody>
          <a:bodyPr>
            <a:normAutofit/>
          </a:bodyPr>
          <a:lstStyle/>
          <a:p>
            <a:r>
              <a:rPr lang="en-US" sz="2400" dirty="0"/>
              <a:t>VMS is an acronym for Volunteer Management System (the publisher is Samaritan)</a:t>
            </a:r>
          </a:p>
          <a:p>
            <a:r>
              <a:rPr lang="en-US" sz="2400" dirty="0"/>
              <a:t>It is web based software consisting of an administrator (</a:t>
            </a:r>
            <a:r>
              <a:rPr lang="en-US" sz="2400" dirty="0" err="1"/>
              <a:t>eCoordinator</a:t>
            </a:r>
            <a:r>
              <a:rPr lang="en-US" sz="2400" dirty="0"/>
              <a:t>) component and a volunteer (</a:t>
            </a:r>
            <a:r>
              <a:rPr lang="en-US" sz="2400" i="1" dirty="0" err="1"/>
              <a:t>eRecruiter</a:t>
            </a:r>
            <a:r>
              <a:rPr lang="en-US" sz="2400" dirty="0"/>
              <a:t>)component </a:t>
            </a:r>
          </a:p>
          <a:p>
            <a:r>
              <a:rPr lang="en-US" sz="2400" dirty="0"/>
              <a:t>There are no known restrictions on the browser used for either the administrator or the volunteer</a:t>
            </a:r>
          </a:p>
        </p:txBody>
      </p:sp>
    </p:spTree>
    <p:extLst>
      <p:ext uri="{BB962C8B-B14F-4D97-AF65-F5344CB8AC3E}">
        <p14:creationId xmlns:p14="http://schemas.microsoft.com/office/powerpoint/2010/main" val="407293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4400" dirty="0"/>
              <a:t>Chapter Common </a:t>
            </a:r>
            <a:br>
              <a:rPr lang="en-US" sz="4400" dirty="0"/>
            </a:br>
            <a:r>
              <a:rPr lang="en-US" sz="4400" dirty="0"/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6250"/>
            <a:ext cx="7162800" cy="4873580"/>
          </a:xfrm>
        </p:spPr>
        <p:txBody>
          <a:bodyPr>
            <a:noAutofit/>
          </a:bodyPr>
          <a:lstStyle/>
          <a:p>
            <a:r>
              <a:rPr lang="en-US" sz="2400" b="1" u="sng" dirty="0"/>
              <a:t>AT: VMS Training </a:t>
            </a:r>
            <a:r>
              <a:rPr lang="en-US" sz="2400" dirty="0"/>
              <a:t>– Advanced Training</a:t>
            </a:r>
          </a:p>
          <a:p>
            <a:pPr lvl="1"/>
            <a:r>
              <a:rPr lang="en-US" sz="2400" dirty="0"/>
              <a:t>Any training activity by the learner relating to the learning of the VMS system</a:t>
            </a:r>
          </a:p>
          <a:p>
            <a:pPr lvl="2"/>
            <a:r>
              <a:rPr lang="en-US" sz="2400" dirty="0"/>
              <a:t>Administrator/Approver Training</a:t>
            </a:r>
          </a:p>
          <a:p>
            <a:pPr lvl="2"/>
            <a:r>
              <a:rPr lang="en-US" sz="2400" dirty="0"/>
              <a:t>Volunteer Training</a:t>
            </a:r>
          </a:p>
          <a:p>
            <a:pPr lvl="2"/>
            <a:r>
              <a:rPr lang="en-US" sz="2400" dirty="0"/>
              <a:t>Studying documentation on the VMS Help Desk</a:t>
            </a:r>
          </a:p>
        </p:txBody>
      </p:sp>
    </p:spTree>
    <p:extLst>
      <p:ext uri="{BB962C8B-B14F-4D97-AF65-F5344CB8AC3E}">
        <p14:creationId xmlns:p14="http://schemas.microsoft.com/office/powerpoint/2010/main" val="1980980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Chapter Common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u="sng" dirty="0"/>
              <a:t>Initial Training</a:t>
            </a:r>
            <a:r>
              <a:rPr lang="en-US" sz="2400" dirty="0"/>
              <a:t> – provides neither AT nor service hours</a:t>
            </a:r>
          </a:p>
          <a:p>
            <a:pPr lvl="1"/>
            <a:r>
              <a:rPr lang="en-US" sz="2400" dirty="0"/>
              <a:t>Comprises the initial Master Naturalist training using the state curriculum</a:t>
            </a:r>
          </a:p>
          <a:p>
            <a:pPr lvl="1"/>
            <a:r>
              <a:rPr lang="en-US" sz="2400" dirty="0"/>
              <a:t>New Trainees should record their class hours and topics using this opportunity although no service nor AT hours are awarded for the initial training</a:t>
            </a:r>
          </a:p>
          <a:p>
            <a:pPr lvl="1"/>
            <a:r>
              <a:rPr lang="en-US" sz="2400" dirty="0"/>
              <a:t>Record the date, topic, and number of hours; some days may have multiple entries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26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4400" dirty="0"/>
              <a:t>Things that can go wrong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7315200" cy="5486400"/>
          </a:xfrm>
        </p:spPr>
        <p:txBody>
          <a:bodyPr>
            <a:normAutofit/>
          </a:bodyPr>
          <a:lstStyle/>
          <a:p>
            <a:r>
              <a:rPr lang="en-US" sz="2400" dirty="0"/>
              <a:t>You must enter your MN hours within 45 days </a:t>
            </a:r>
          </a:p>
          <a:p>
            <a:pPr lvl="1"/>
            <a:r>
              <a:rPr lang="en-US" sz="2400" dirty="0"/>
              <a:t>What if I miss the cutoff? Contact your chapter President</a:t>
            </a:r>
          </a:p>
          <a:p>
            <a:r>
              <a:rPr lang="en-US" sz="2400" dirty="0"/>
              <a:t>You may lump hours for multiple days together in one entry </a:t>
            </a:r>
            <a:r>
              <a:rPr lang="en-US" sz="2400" u="sng" dirty="0"/>
              <a:t>only</a:t>
            </a:r>
            <a:r>
              <a:rPr lang="en-US" sz="2400" dirty="0"/>
              <a:t> for those opportunities with a Field Research category (</a:t>
            </a:r>
            <a:r>
              <a:rPr lang="en-US" sz="2400" dirty="0" err="1"/>
              <a:t>CoCoRaHS</a:t>
            </a:r>
            <a:r>
              <a:rPr lang="en-US" sz="2400" dirty="0"/>
              <a:t> for example)</a:t>
            </a:r>
          </a:p>
          <a:p>
            <a:r>
              <a:rPr lang="en-US" sz="2400" dirty="0"/>
              <a:t>Be sure to choose the correct opportunity; i.e. Angler Ed may have a TPWD opportunity and a TMN opportunity (same event, date,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Your hours will count toward whichever one you post them to </a:t>
            </a:r>
            <a:r>
              <a:rPr lang="en-US" sz="2400" b="1" u="sng" dirty="0"/>
              <a:t>but cannot go towards both and is very difficult to undo and repost</a:t>
            </a:r>
          </a:p>
        </p:txBody>
      </p:sp>
    </p:spTree>
    <p:extLst>
      <p:ext uri="{BB962C8B-B14F-4D97-AF65-F5344CB8AC3E}">
        <p14:creationId xmlns:p14="http://schemas.microsoft.com/office/powerpoint/2010/main" val="2786638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6237"/>
            <a:ext cx="6347713" cy="1320800"/>
          </a:xfrm>
        </p:spPr>
        <p:txBody>
          <a:bodyPr>
            <a:noAutofit/>
          </a:bodyPr>
          <a:lstStyle/>
          <a:p>
            <a:r>
              <a:rPr lang="en-US" sz="4400" dirty="0"/>
              <a:t>More Things that Could Go Wrong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67818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Choose the correct opportunity; All AT session names begin with “AT:”</a:t>
            </a:r>
          </a:p>
          <a:p>
            <a:r>
              <a:rPr lang="en-US" sz="2800" dirty="0"/>
              <a:t>You may </a:t>
            </a:r>
            <a:r>
              <a:rPr lang="en-US" sz="2800" u="sng" dirty="0"/>
              <a:t>change or delete a log book entry until the hours are approved </a:t>
            </a:r>
            <a:r>
              <a:rPr lang="en-US" sz="2800" dirty="0"/>
              <a:t>by your hours keeper.</a:t>
            </a:r>
          </a:p>
          <a:p>
            <a:pPr lvl="1"/>
            <a:r>
              <a:rPr lang="en-US" sz="2800" dirty="0"/>
              <a:t>After that, the administrator must delete it or edit it to make corrections</a:t>
            </a:r>
          </a:p>
          <a:p>
            <a:r>
              <a:rPr lang="en-US" sz="2800" dirty="0"/>
              <a:t>Can’t see the opportunity you want to report for?</a:t>
            </a:r>
          </a:p>
          <a:p>
            <a:pPr lvl="1"/>
            <a:r>
              <a:rPr lang="en-US" sz="2800" dirty="0"/>
              <a:t>Contact your chapter VMS administrators and let them know</a:t>
            </a:r>
          </a:p>
          <a:p>
            <a:r>
              <a:rPr lang="en-US" sz="2800" dirty="0"/>
              <a:t>Can’t see your hours?</a:t>
            </a:r>
          </a:p>
          <a:p>
            <a:pPr lvl="1"/>
            <a:r>
              <a:rPr lang="en-US" sz="2800" dirty="0"/>
              <a:t>Ensure the date range is set correctly at the top of the log book display!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711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4400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3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/>
              <a:t>Current URLs can always be found at </a:t>
            </a:r>
          </a:p>
          <a:p>
            <a:pPr lvl="1"/>
            <a:r>
              <a:rPr lang="en-US" sz="2400" dirty="0"/>
              <a:t>T\txmn.org/apply</a:t>
            </a:r>
          </a:p>
          <a:p>
            <a:pPr lvl="1"/>
            <a:r>
              <a:rPr lang="en-US" sz="2400" dirty="0"/>
              <a:t>txmn.org/hours/</a:t>
            </a:r>
          </a:p>
          <a:p>
            <a:pPr lvl="1"/>
            <a:r>
              <a:rPr lang="en-US" sz="2400" dirty="0"/>
              <a:t>txmn.org/help</a:t>
            </a:r>
          </a:p>
          <a:p>
            <a:r>
              <a:rPr lang="en-US" sz="2400" dirty="0"/>
              <a:t>Remember your user ID and password</a:t>
            </a:r>
          </a:p>
          <a:p>
            <a:r>
              <a:rPr lang="en-US" sz="2400" dirty="0"/>
              <a:t>Report your hours! Each one is important.</a:t>
            </a:r>
          </a:p>
          <a:p>
            <a:r>
              <a:rPr lang="en-US" sz="2400" dirty="0"/>
              <a:t>Review your log book for accuracy</a:t>
            </a:r>
          </a:p>
          <a:p>
            <a:r>
              <a:rPr lang="en-US" sz="2400" dirty="0"/>
              <a:t>Edit your profile &amp; change your password</a:t>
            </a:r>
          </a:p>
          <a:p>
            <a:r>
              <a:rPr lang="en-US" sz="2400" dirty="0"/>
              <a:t>There is a 45 lock out on reporting hours</a:t>
            </a:r>
          </a:p>
          <a:p>
            <a:r>
              <a:rPr lang="en-US" sz="2400" dirty="0"/>
              <a:t>You cannot lump days together</a:t>
            </a:r>
          </a:p>
        </p:txBody>
      </p:sp>
    </p:spTree>
    <p:extLst>
      <p:ext uri="{BB962C8B-B14F-4D97-AF65-F5344CB8AC3E}">
        <p14:creationId xmlns:p14="http://schemas.microsoft.com/office/powerpoint/2010/main" val="2480560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Where to get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Questions about hours:  your hours keeper</a:t>
            </a:r>
          </a:p>
          <a:p>
            <a:r>
              <a:rPr lang="en-US" sz="2400" dirty="0"/>
              <a:t>Questions about opportunities: your chapter VMS administrators</a:t>
            </a:r>
          </a:p>
          <a:p>
            <a:r>
              <a:rPr lang="en-US" sz="2400" dirty="0"/>
              <a:t>Questions about Initial Training: your new class coordinator/director</a:t>
            </a:r>
          </a:p>
          <a:p>
            <a:r>
              <a:rPr lang="en-US" sz="2400" dirty="0"/>
              <a:t>Other resources: the </a:t>
            </a:r>
            <a:r>
              <a:rPr lang="en-US" sz="2400" dirty="0">
                <a:hlinkClick r:id="rId2"/>
              </a:rPr>
              <a:t>VMS Help Desk</a:t>
            </a:r>
            <a:endParaRPr lang="en-US" sz="2400" dirty="0"/>
          </a:p>
          <a:p>
            <a:r>
              <a:rPr lang="en-US" sz="2400" dirty="0"/>
              <a:t>Last resort:  log a Help Desk ticket at txmn.org/help (no log in is required)</a:t>
            </a:r>
          </a:p>
        </p:txBody>
      </p:sp>
    </p:spTree>
    <p:extLst>
      <p:ext uri="{BB962C8B-B14F-4D97-AF65-F5344CB8AC3E}">
        <p14:creationId xmlns:p14="http://schemas.microsoft.com/office/powerpoint/2010/main" val="3593441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620962"/>
          </a:xfrm>
        </p:spPr>
        <p:txBody>
          <a:bodyPr>
            <a:normAutofit/>
          </a:bodyPr>
          <a:lstStyle/>
          <a:p>
            <a:r>
              <a:rPr lang="en-US" sz="4400" dirty="0"/>
              <a:t>Questions?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Don’t forget to log out.</a:t>
            </a:r>
          </a:p>
        </p:txBody>
      </p:sp>
    </p:spTree>
    <p:extLst>
      <p:ext uri="{BB962C8B-B14F-4D97-AF65-F5344CB8AC3E}">
        <p14:creationId xmlns:p14="http://schemas.microsoft.com/office/powerpoint/2010/main" val="285212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4400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086600" cy="5410200"/>
          </a:xfrm>
        </p:spPr>
        <p:txBody>
          <a:bodyPr>
            <a:normAutofit/>
          </a:bodyPr>
          <a:lstStyle/>
          <a:p>
            <a:r>
              <a:rPr lang="en-US" sz="2400" dirty="0"/>
              <a:t>Opportunities: Service Projects or AT events.</a:t>
            </a:r>
          </a:p>
          <a:p>
            <a:r>
              <a:rPr lang="en-US" sz="2400" dirty="0"/>
              <a:t>Common Opportunities: those opportunities used by nearly all chapters; created for you</a:t>
            </a:r>
          </a:p>
          <a:p>
            <a:r>
              <a:rPr lang="en-US" sz="2400" dirty="0"/>
              <a:t>Survey: Form the volunteers use to enter hours</a:t>
            </a:r>
          </a:p>
          <a:p>
            <a:r>
              <a:rPr lang="en-US" sz="2400" dirty="0"/>
              <a:t>Log book: the record of volunteer hours</a:t>
            </a:r>
          </a:p>
          <a:p>
            <a:r>
              <a:rPr lang="en-US" sz="2400" dirty="0"/>
              <a:t>TMN Hours: service hours applied to a TMN event</a:t>
            </a:r>
          </a:p>
          <a:p>
            <a:r>
              <a:rPr lang="en-US" sz="2400" dirty="0"/>
              <a:t>AT Hours: advanced training hours (TMN)</a:t>
            </a:r>
          </a:p>
          <a:p>
            <a:r>
              <a:rPr lang="en-US" sz="2400" dirty="0"/>
              <a:t>Hours: hours earned at any other TPWD event</a:t>
            </a:r>
          </a:p>
          <a:p>
            <a:r>
              <a:rPr lang="en-US" sz="2400" dirty="0"/>
              <a:t>VMS Web Portal: </a:t>
            </a:r>
            <a:r>
              <a:rPr lang="en-US" sz="2400" dirty="0">
                <a:hlinkClick r:id="rId2"/>
              </a:rPr>
              <a:t>txmn.org/hours/</a:t>
            </a:r>
            <a:endParaRPr lang="en-US" sz="24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A6D7331-422F-4187-B46D-7B4E7B464D4C}"/>
              </a:ext>
            </a:extLst>
          </p:cNvPr>
          <p:cNvGrpSpPr/>
          <p:nvPr/>
        </p:nvGrpSpPr>
        <p:grpSpPr>
          <a:xfrm>
            <a:off x="2846698" y="1816624"/>
            <a:ext cx="360" cy="360"/>
            <a:chOff x="2846698" y="1816624"/>
            <a:chExt cx="360" cy="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8A08755-7FE6-4FD3-A172-F6F141602338}"/>
                    </a:ext>
                  </a:extLst>
                </p14:cNvPr>
                <p14:cNvContentPartPr/>
                <p14:nvPr/>
              </p14:nvContentPartPr>
              <p14:xfrm>
                <a:off x="2846698" y="1816624"/>
                <a:ext cx="360" cy="3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8A08755-7FE6-4FD3-A172-F6F141602338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838058" y="180798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D9130B12-6BC1-4BEA-B564-7708DB0D22B0}"/>
                    </a:ext>
                  </a:extLst>
                </p14:cNvPr>
                <p14:cNvContentPartPr/>
                <p14:nvPr/>
              </p14:nvContentPartPr>
              <p14:xfrm>
                <a:off x="2846698" y="1816624"/>
                <a:ext cx="360" cy="3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D9130B12-6BC1-4BEA-B564-7708DB0D22B0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838058" y="180798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950544B-EE60-4212-A6D2-DE26B129F8DE}"/>
                  </a:ext>
                </a:extLst>
              </p14:cNvPr>
              <p14:cNvContentPartPr/>
              <p14:nvPr/>
            </p14:nvContentPartPr>
            <p14:xfrm>
              <a:off x="2522698" y="867664"/>
              <a:ext cx="360" cy="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950544B-EE60-4212-A6D2-DE26B129F8D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13698" y="85902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D8B33D2-FC71-4D64-960E-1AD096CF285C}"/>
                  </a:ext>
                </a:extLst>
              </p14:cNvPr>
              <p14:cNvContentPartPr/>
              <p14:nvPr/>
            </p14:nvContentPartPr>
            <p14:xfrm>
              <a:off x="2511538" y="786304"/>
              <a:ext cx="36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D8B33D2-FC71-4D64-960E-1AD096CF285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02898" y="777664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998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>
            <a:normAutofit/>
          </a:bodyPr>
          <a:lstStyle/>
          <a:p>
            <a:r>
              <a:rPr lang="en-US" sz="4400" dirty="0"/>
              <a:t>Common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6347714" cy="4572000"/>
          </a:xfrm>
        </p:spPr>
        <p:txBody>
          <a:bodyPr>
            <a:noAutofit/>
          </a:bodyPr>
          <a:lstStyle/>
          <a:p>
            <a:r>
              <a:rPr lang="en-US" sz="2400" dirty="0"/>
              <a:t>AT:  Chapter Meeting – advanced training</a:t>
            </a:r>
          </a:p>
          <a:p>
            <a:r>
              <a:rPr lang="en-US" sz="2400" dirty="0"/>
              <a:t>Chapter Meeting non-AT – service hours</a:t>
            </a:r>
          </a:p>
          <a:p>
            <a:r>
              <a:rPr lang="en-US" sz="2400" dirty="0"/>
              <a:t>Administrative Work – chapter management duties</a:t>
            </a:r>
          </a:p>
          <a:p>
            <a:r>
              <a:rPr lang="en-US" sz="2400" dirty="0"/>
              <a:t>Presentations – TMN volunteer presenters</a:t>
            </a:r>
          </a:p>
          <a:p>
            <a:r>
              <a:rPr lang="en-US" sz="2400" dirty="0"/>
              <a:t>AT: VMS Training – any classes/presentations of the VMS</a:t>
            </a:r>
          </a:p>
          <a:p>
            <a:r>
              <a:rPr lang="en-US" sz="2400" dirty="0"/>
              <a:t>Initial Training – TMN’s 40+ hour training </a:t>
            </a:r>
          </a:p>
          <a:p>
            <a:r>
              <a:rPr lang="en-US" sz="2400" dirty="0"/>
              <a:t>Historical Data (AT or Service Hours)</a:t>
            </a:r>
          </a:p>
        </p:txBody>
      </p:sp>
    </p:spTree>
    <p:extLst>
      <p:ext uri="{BB962C8B-B14F-4D97-AF65-F5344CB8AC3E}">
        <p14:creationId xmlns:p14="http://schemas.microsoft.com/office/powerpoint/2010/main" val="152648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- </a:t>
            </a:r>
            <a:r>
              <a:rPr lang="en-US" sz="4400" dirty="0"/>
              <a:t>Generally</a:t>
            </a:r>
          </a:p>
        </p:txBody>
      </p:sp>
      <p:sp>
        <p:nvSpPr>
          <p:cNvPr id="4" name="Down Arrow Callout 3"/>
          <p:cNvSpPr/>
          <p:nvPr/>
        </p:nvSpPr>
        <p:spPr>
          <a:xfrm>
            <a:off x="1114063" y="2002416"/>
            <a:ext cx="6270171" cy="9144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Approver:  An Opportunity is created and a Survey is attached</a:t>
            </a:r>
          </a:p>
        </p:txBody>
      </p:sp>
      <p:sp>
        <p:nvSpPr>
          <p:cNvPr id="12" name="Down Arrow Callout 11"/>
          <p:cNvSpPr/>
          <p:nvPr/>
        </p:nvSpPr>
        <p:spPr>
          <a:xfrm>
            <a:off x="1143000" y="2965368"/>
            <a:ext cx="6281056" cy="9144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Approver: Members are ‘approved’ for the opportunity</a:t>
            </a:r>
          </a:p>
        </p:txBody>
      </p:sp>
      <p:sp>
        <p:nvSpPr>
          <p:cNvPr id="13" name="Down Arrow Callout 12"/>
          <p:cNvSpPr/>
          <p:nvPr/>
        </p:nvSpPr>
        <p:spPr>
          <a:xfrm>
            <a:off x="1143000" y="3928321"/>
            <a:ext cx="6270171" cy="9144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Volunteer:  Members report their service/AT online</a:t>
            </a:r>
          </a:p>
        </p:txBody>
      </p:sp>
      <p:sp>
        <p:nvSpPr>
          <p:cNvPr id="14" name="Down Arrow Callout 13"/>
          <p:cNvSpPr/>
          <p:nvPr/>
        </p:nvSpPr>
        <p:spPr>
          <a:xfrm>
            <a:off x="1114062" y="4939826"/>
            <a:ext cx="6270171" cy="9144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Hours Keeper:  The Administrator approves the hours</a:t>
            </a:r>
          </a:p>
        </p:txBody>
      </p:sp>
    </p:spTree>
    <p:extLst>
      <p:ext uri="{BB962C8B-B14F-4D97-AF65-F5344CB8AC3E}">
        <p14:creationId xmlns:p14="http://schemas.microsoft.com/office/powerpoint/2010/main" val="84382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17316"/>
            <a:ext cx="8229600" cy="792162"/>
          </a:xfrm>
        </p:spPr>
        <p:txBody>
          <a:bodyPr>
            <a:normAutofit/>
          </a:bodyPr>
          <a:lstStyle/>
          <a:p>
            <a:r>
              <a:rPr lang="en-US" sz="4400" dirty="0"/>
              <a:t>TPWD Volunteer </a:t>
            </a:r>
            <a:r>
              <a:rPr lang="en-US" sz="4400" dirty="0" err="1"/>
              <a:t>Registation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7391400" cy="4381500"/>
          </a:xfrm>
        </p:spPr>
        <p:txBody>
          <a:bodyPr>
            <a:noAutofit/>
          </a:bodyPr>
          <a:lstStyle/>
          <a:p>
            <a:r>
              <a:rPr lang="en-US" sz="2400" dirty="0"/>
              <a:t>All Master Naturalists need to be registered with TPWD as a volunteer and issued a VMS user ID</a:t>
            </a:r>
          </a:p>
          <a:p>
            <a:r>
              <a:rPr lang="en-US" sz="2400" dirty="0"/>
              <a:t>Registration web site:  txmn.org/apply</a:t>
            </a:r>
          </a:p>
          <a:p>
            <a:r>
              <a:rPr lang="en-US" sz="2400" dirty="0"/>
              <a:t>Search for “Apply to “; select your Chapter name</a:t>
            </a:r>
          </a:p>
          <a:p>
            <a:r>
              <a:rPr lang="en-US" sz="2400" dirty="0"/>
              <a:t>You must agree to a background check and agree to a Workforce Waiver to be registered</a:t>
            </a:r>
          </a:p>
          <a:p>
            <a:r>
              <a:rPr lang="en-US" sz="2400" dirty="0"/>
              <a:t>If you already volunteer with another TPWD program (Angler Education, State Parks, </a:t>
            </a:r>
            <a:r>
              <a:rPr lang="en-US" sz="2400" dirty="0" err="1"/>
              <a:t>etc</a:t>
            </a:r>
            <a:r>
              <a:rPr lang="en-US" sz="2400" dirty="0"/>
              <a:t>), you are already registered and can use the same user ID to log on and report TMN hours</a:t>
            </a:r>
          </a:p>
        </p:txBody>
      </p:sp>
    </p:spTree>
    <p:extLst>
      <p:ext uri="{BB962C8B-B14F-4D97-AF65-F5344CB8AC3E}">
        <p14:creationId xmlns:p14="http://schemas.microsoft.com/office/powerpoint/2010/main" val="3583650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38" y="685800"/>
            <a:ext cx="8229600" cy="868362"/>
          </a:xfrm>
        </p:spPr>
        <p:txBody>
          <a:bodyPr>
            <a:normAutofit/>
          </a:bodyPr>
          <a:lstStyle/>
          <a:p>
            <a:r>
              <a:rPr lang="en-US" sz="4400" dirty="0"/>
              <a:t>Your Volunteer User 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838" y="2286000"/>
            <a:ext cx="6858000" cy="4724400"/>
          </a:xfrm>
        </p:spPr>
        <p:txBody>
          <a:bodyPr>
            <a:normAutofit/>
          </a:bodyPr>
          <a:lstStyle/>
          <a:p>
            <a:r>
              <a:rPr lang="en-US" sz="2400" dirty="0"/>
              <a:t>When you registered, you selected a user ID </a:t>
            </a:r>
          </a:p>
          <a:p>
            <a:r>
              <a:rPr lang="en-US" sz="2400" dirty="0"/>
              <a:t>The password is case sensitive</a:t>
            </a:r>
          </a:p>
          <a:p>
            <a:r>
              <a:rPr lang="en-US" sz="2400" dirty="0"/>
              <a:t>You should change your password periodically</a:t>
            </a:r>
          </a:p>
          <a:p>
            <a:r>
              <a:rPr lang="en-US" sz="2400" dirty="0"/>
              <a:t>Passwords must be at least 8 characters long and include at least one numeral</a:t>
            </a:r>
          </a:p>
          <a:p>
            <a:r>
              <a:rPr lang="en-US" sz="2400" dirty="0"/>
              <a:t>You may change your password by “editing your profile” from the volunteer dashboard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30F1C6D-CCF3-4440-B403-9809AABDE8AF}"/>
              </a:ext>
            </a:extLst>
          </p:cNvPr>
          <p:cNvGrpSpPr/>
          <p:nvPr/>
        </p:nvGrpSpPr>
        <p:grpSpPr>
          <a:xfrm>
            <a:off x="3009058" y="1041403"/>
            <a:ext cx="360" cy="360"/>
            <a:chOff x="3009058" y="1041403"/>
            <a:chExt cx="360" cy="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53221538-E6B5-4743-989F-516C74B80642}"/>
                    </a:ext>
                  </a:extLst>
                </p14:cNvPr>
                <p14:cNvContentPartPr/>
                <p14:nvPr/>
              </p14:nvContentPartPr>
              <p14:xfrm>
                <a:off x="3009058" y="1041403"/>
                <a:ext cx="360" cy="3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53221538-E6B5-4743-989F-516C74B8064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000058" y="103276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E13A23D3-A738-4FD6-A05E-3A89F3ED5B15}"/>
                    </a:ext>
                  </a:extLst>
                </p14:cNvPr>
                <p14:cNvContentPartPr/>
                <p14:nvPr/>
              </p14:nvContentPartPr>
              <p14:xfrm>
                <a:off x="3009058" y="1041403"/>
                <a:ext cx="360" cy="3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E13A23D3-A738-4FD6-A05E-3A89F3ED5B1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000058" y="103276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240999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/>
              <a:t>Volunteer Login Page</a:t>
            </a:r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8229600" cy="5376863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D06025-EF38-4753-8E94-73B9D8BC777B}"/>
              </a:ext>
            </a:extLst>
          </p:cNvPr>
          <p:cNvSpPr txBox="1"/>
          <p:nvPr/>
        </p:nvSpPr>
        <p:spPr>
          <a:xfrm>
            <a:off x="5181600" y="38100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You must click “Login in” after entering the User ID and password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AF841F6-1A66-43CE-B74E-1E656E72FBE6}"/>
                  </a:ext>
                </a:extLst>
              </p14:cNvPr>
              <p14:cNvContentPartPr/>
              <p14:nvPr/>
            </p14:nvContentPartPr>
            <p14:xfrm>
              <a:off x="3745978" y="4328540"/>
              <a:ext cx="1208520" cy="1134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AF841F6-1A66-43CE-B74E-1E656E72FBE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36978" y="4319540"/>
                <a:ext cx="1226160" cy="13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AF936A0-2060-429D-B7B4-6CE0C63624E7}"/>
                  </a:ext>
                </a:extLst>
              </p14:cNvPr>
              <p14:cNvContentPartPr/>
              <p14:nvPr/>
            </p14:nvContentPartPr>
            <p14:xfrm>
              <a:off x="3772618" y="4232780"/>
              <a:ext cx="156600" cy="1425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AF936A0-2060-429D-B7B4-6CE0C63624E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63978" y="4224140"/>
                <a:ext cx="174240" cy="16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5BF4F46-947D-4C76-BCF9-8A0D6C23B196}"/>
                  </a:ext>
                </a:extLst>
              </p14:cNvPr>
              <p14:cNvContentPartPr/>
              <p14:nvPr/>
            </p14:nvContentPartPr>
            <p14:xfrm>
              <a:off x="3819418" y="4469300"/>
              <a:ext cx="354600" cy="997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5BF4F46-947D-4C76-BCF9-8A0D6C23B19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10418" y="4460300"/>
                <a:ext cx="372240" cy="11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1B74E6B-CA67-43CF-BD96-2BE93CD885EB}"/>
                  </a:ext>
                </a:extLst>
              </p14:cNvPr>
              <p14:cNvContentPartPr/>
              <p14:nvPr/>
            </p14:nvContentPartPr>
            <p14:xfrm>
              <a:off x="3252418" y="321740"/>
              <a:ext cx="360" cy="25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1B74E6B-CA67-43CF-BD96-2BE93CD885E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243418" y="313100"/>
                <a:ext cx="18000" cy="2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0636A2D-C254-4DF3-9AE3-7138CEA01BB9}"/>
                  </a:ext>
                </a:extLst>
              </p14:cNvPr>
              <p14:cNvContentPartPr/>
              <p14:nvPr/>
            </p14:nvContentPartPr>
            <p14:xfrm>
              <a:off x="3298498" y="323900"/>
              <a:ext cx="360" cy="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0636A2D-C254-4DF3-9AE3-7138CEA01BB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89498" y="31490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124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6975" cy="904167"/>
          </a:xfrm>
        </p:spPr>
        <p:txBody>
          <a:bodyPr>
            <a:normAutofit/>
          </a:bodyPr>
          <a:lstStyle/>
          <a:p>
            <a:r>
              <a:rPr lang="en-US" sz="4400" dirty="0"/>
              <a:t>Volunteer Dashboard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676401"/>
            <a:ext cx="6857640" cy="472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Callout 2"/>
          <p:cNvSpPr/>
          <p:nvPr/>
        </p:nvSpPr>
        <p:spPr>
          <a:xfrm>
            <a:off x="838200" y="3048000"/>
            <a:ext cx="1371600" cy="457200"/>
          </a:xfrm>
          <a:prstGeom prst="right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Online Search</a:t>
            </a:r>
          </a:p>
        </p:txBody>
      </p:sp>
      <p:sp>
        <p:nvSpPr>
          <p:cNvPr id="5" name="Right Arrow Callout 4"/>
          <p:cNvSpPr/>
          <p:nvPr/>
        </p:nvSpPr>
        <p:spPr>
          <a:xfrm>
            <a:off x="794657" y="3886200"/>
            <a:ext cx="1524000" cy="609600"/>
          </a:xfrm>
          <a:prstGeom prst="rightArrowCallout">
            <a:avLst>
              <a:gd name="adj1" fmla="val 22142"/>
              <a:gd name="adj2" fmla="val 25000"/>
              <a:gd name="adj3" fmla="val 25000"/>
              <a:gd name="adj4" fmla="val 6569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View your reported Hours</a:t>
            </a:r>
          </a:p>
        </p:txBody>
      </p:sp>
      <p:sp>
        <p:nvSpPr>
          <p:cNvPr id="6" name="Up Arrow Callout 5"/>
          <p:cNvSpPr/>
          <p:nvPr/>
        </p:nvSpPr>
        <p:spPr>
          <a:xfrm>
            <a:off x="2895600" y="4648200"/>
            <a:ext cx="1600200" cy="914400"/>
          </a:xfrm>
          <a:prstGeom prst="upArrowCallout">
            <a:avLst>
              <a:gd name="adj1" fmla="val 21429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Opportunities that you have been approved for</a:t>
            </a:r>
          </a:p>
        </p:txBody>
      </p:sp>
      <p:sp>
        <p:nvSpPr>
          <p:cNvPr id="7" name="Down Arrow Callout 6"/>
          <p:cNvSpPr/>
          <p:nvPr/>
        </p:nvSpPr>
        <p:spPr>
          <a:xfrm>
            <a:off x="4343400" y="2362200"/>
            <a:ext cx="914400" cy="685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Add your Hours Here</a:t>
            </a:r>
          </a:p>
        </p:txBody>
      </p:sp>
      <p:sp>
        <p:nvSpPr>
          <p:cNvPr id="8" name="Explosion 1 7"/>
          <p:cNvSpPr/>
          <p:nvPr/>
        </p:nvSpPr>
        <p:spPr>
          <a:xfrm>
            <a:off x="5486400" y="3886200"/>
            <a:ext cx="2209440" cy="1839410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You have 45 days to enter your hours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838200" y="4343400"/>
            <a:ext cx="1480457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Change your password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B42695B-E670-4D1C-9A7A-BA0B1CF8BC08}"/>
                  </a:ext>
                </a:extLst>
              </p14:cNvPr>
              <p14:cNvContentPartPr/>
              <p14:nvPr/>
            </p14:nvContentPartPr>
            <p14:xfrm>
              <a:off x="3136138" y="833049"/>
              <a:ext cx="360" cy="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B42695B-E670-4D1C-9A7A-BA0B1CF8BC0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27498" y="82404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157BB42-D653-4E25-A3EE-A4C8387580CE}"/>
                  </a:ext>
                </a:extLst>
              </p14:cNvPr>
              <p14:cNvContentPartPr/>
              <p14:nvPr/>
            </p14:nvContentPartPr>
            <p14:xfrm>
              <a:off x="3668938" y="925569"/>
              <a:ext cx="36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157BB42-D653-4E25-A3EE-A4C8387580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60298" y="91656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1032D52-3498-4593-A046-DB7FFE80E5E0}"/>
                  </a:ext>
                </a:extLst>
              </p14:cNvPr>
              <p14:cNvContentPartPr/>
              <p14:nvPr/>
            </p14:nvContentPartPr>
            <p14:xfrm>
              <a:off x="3090418" y="1758969"/>
              <a:ext cx="360" cy="3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1032D52-3498-4593-A046-DB7FFE80E5E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1418" y="174996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B9940F9-8DDF-4660-9EA9-6DA835C05D58}"/>
                  </a:ext>
                </a:extLst>
              </p14:cNvPr>
              <p14:cNvContentPartPr/>
              <p14:nvPr/>
            </p14:nvContentPartPr>
            <p14:xfrm>
              <a:off x="2858578" y="1180144"/>
              <a:ext cx="360" cy="3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B9940F9-8DDF-4660-9EA9-6DA835C05D5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49938" y="117150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BBC1319-F253-4666-BDF1-AB8F89CF9592}"/>
                  </a:ext>
                </a:extLst>
              </p14:cNvPr>
              <p14:cNvContentPartPr/>
              <p14:nvPr/>
            </p14:nvContentPartPr>
            <p14:xfrm>
              <a:off x="13287778" y="995104"/>
              <a:ext cx="360" cy="3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BBC1319-F253-4666-BDF1-AB8F89CF959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279138" y="986464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9207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663</TotalTime>
  <Words>1342</Words>
  <Application>Microsoft Office PowerPoint</Application>
  <PresentationFormat>On-screen Show (4:3)</PresentationFormat>
  <Paragraphs>146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Trebuchet MS</vt:lpstr>
      <vt:lpstr>Wingdings 3</vt:lpstr>
      <vt:lpstr>Facet</vt:lpstr>
      <vt:lpstr>Volunteer Management System for Texas Master Naturalists</vt:lpstr>
      <vt:lpstr>What is the VMS</vt:lpstr>
      <vt:lpstr>Definitions</vt:lpstr>
      <vt:lpstr>Common Opportunities</vt:lpstr>
      <vt:lpstr>The Process - Generally</vt:lpstr>
      <vt:lpstr>TPWD Volunteer Registation</vt:lpstr>
      <vt:lpstr>Your Volunteer User ID</vt:lpstr>
      <vt:lpstr>Volunteer Login Page</vt:lpstr>
      <vt:lpstr>Volunteer Dashboard</vt:lpstr>
      <vt:lpstr>Edit My Profile</vt:lpstr>
      <vt:lpstr>My Placements:  Opportunities for which you are approved</vt:lpstr>
      <vt:lpstr>Report My Hours</vt:lpstr>
      <vt:lpstr>View My Log Book – My Hours</vt:lpstr>
      <vt:lpstr>What Opportunity Do My Hours Go Under</vt:lpstr>
      <vt:lpstr>Summary of “Common Opportunities”</vt:lpstr>
      <vt:lpstr>Chapter Common Opportunities</vt:lpstr>
      <vt:lpstr>Chapter Common Opportunities</vt:lpstr>
      <vt:lpstr>Chapter Common  Opportunities</vt:lpstr>
      <vt:lpstr>Chapter Common  Opportunities</vt:lpstr>
      <vt:lpstr>Chapter Common  Opportunities</vt:lpstr>
      <vt:lpstr>Chapter Common Opportunities</vt:lpstr>
      <vt:lpstr>Things that can go wrong</vt:lpstr>
      <vt:lpstr>More Things that Could Go Wrong</vt:lpstr>
      <vt:lpstr>Summary</vt:lpstr>
      <vt:lpstr>Where to get help</vt:lpstr>
      <vt:lpstr>Questions?  Don’t forget to log out.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 Management System</dc:title>
  <dc:creator>Cheryl Foster</dc:creator>
  <cp:lastModifiedBy>Dale Hughling</cp:lastModifiedBy>
  <cp:revision>67</cp:revision>
  <cp:lastPrinted>2014-10-16T20:23:26Z</cp:lastPrinted>
  <dcterms:created xsi:type="dcterms:W3CDTF">2014-07-15T17:20:50Z</dcterms:created>
  <dcterms:modified xsi:type="dcterms:W3CDTF">2022-02-03T23:47:03Z</dcterms:modified>
</cp:coreProperties>
</file>