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% of Hours Eligible Volunteers Reporting hours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234908136482939E-2"/>
          <c:y val="0.1285225372057974"/>
          <c:w val="0.87127615681700998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recording hours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71.599999999999994</c:v>
                </c:pt>
                <c:pt idx="1">
                  <c:v>85.54</c:v>
                </c:pt>
                <c:pt idx="2">
                  <c:v>88.4</c:v>
                </c:pt>
                <c:pt idx="3">
                  <c:v>74.41</c:v>
                </c:pt>
                <c:pt idx="4">
                  <c:v>76.91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F8-475D-B8BA-CBE96A3C0DD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6879112"/>
        <c:axId val="486883376"/>
      </c:barChart>
      <c:catAx>
        <c:axId val="48687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883376"/>
        <c:crosses val="autoZero"/>
        <c:auto val="1"/>
        <c:lblAlgn val="ctr"/>
        <c:lblOffset val="100"/>
        <c:noMultiLvlLbl val="0"/>
      </c:catAx>
      <c:valAx>
        <c:axId val="486883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6879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% of Active Opportunities with current hours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599101599665461E-2"/>
          <c:y val="0.18188479257116411"/>
          <c:w val="0.89232288377307323"/>
          <c:h val="0.65564930433500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recording hours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68.099999999999994</c:v>
                </c:pt>
                <c:pt idx="1">
                  <c:v>78.599999999999994</c:v>
                </c:pt>
                <c:pt idx="2">
                  <c:v>84.2</c:v>
                </c:pt>
                <c:pt idx="3">
                  <c:v>81.099999999999994</c:v>
                </c:pt>
                <c:pt idx="4">
                  <c:v>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9-4D85-9D8D-108B5D80AC8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8013520"/>
        <c:axId val="488012536"/>
      </c:barChart>
      <c:catAx>
        <c:axId val="48801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012536"/>
        <c:crosses val="autoZero"/>
        <c:auto val="1"/>
        <c:lblAlgn val="ctr"/>
        <c:lblOffset val="100"/>
        <c:noMultiLvlLbl val="0"/>
      </c:catAx>
      <c:valAx>
        <c:axId val="488012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801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Active Volunteers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4849</c:v>
                </c:pt>
                <c:pt idx="1">
                  <c:v>5053</c:v>
                </c:pt>
                <c:pt idx="2">
                  <c:v>5279</c:v>
                </c:pt>
                <c:pt idx="3">
                  <c:v>5662</c:v>
                </c:pt>
                <c:pt idx="4">
                  <c:v>5589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7-4E2D-BCF9-DFB966E83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548067864"/>
        <c:axId val="548070816"/>
      </c:barChart>
      <c:catAx>
        <c:axId val="548067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070816"/>
        <c:crosses val="autoZero"/>
        <c:auto val="1"/>
        <c:lblAlgn val="ctr"/>
        <c:lblOffset val="100"/>
        <c:noMultiLvlLbl val="0"/>
      </c:catAx>
      <c:valAx>
        <c:axId val="54807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067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% of Hours Eligible Volunteers Reporting hours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234908136482939E-2"/>
          <c:y val="0.1285225372057974"/>
          <c:w val="0.87127615681700998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recording hours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76.599999999999994</c:v>
                </c:pt>
                <c:pt idx="1">
                  <c:v>79.099999999999994</c:v>
                </c:pt>
                <c:pt idx="2">
                  <c:v>83.06</c:v>
                </c:pt>
                <c:pt idx="3">
                  <c:v>68.42</c:v>
                </c:pt>
                <c:pt idx="4">
                  <c:v>80.400000000000006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F8-475D-B8BA-CBE96A3C0DD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6879112"/>
        <c:axId val="486883376"/>
      </c:barChart>
      <c:catAx>
        <c:axId val="48687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883376"/>
        <c:crosses val="autoZero"/>
        <c:auto val="1"/>
        <c:lblAlgn val="ctr"/>
        <c:lblOffset val="100"/>
        <c:noMultiLvlLbl val="0"/>
      </c:catAx>
      <c:valAx>
        <c:axId val="486883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6879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% of Active Opportunities with current hours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599101599665461E-2"/>
          <c:y val="0.18188479257116411"/>
          <c:w val="0.89232288377307323"/>
          <c:h val="0.65564930433500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recording hours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73.400000000000006</c:v>
                </c:pt>
                <c:pt idx="1">
                  <c:v>69</c:v>
                </c:pt>
                <c:pt idx="2">
                  <c:v>74.5</c:v>
                </c:pt>
                <c:pt idx="3">
                  <c:v>66.3</c:v>
                </c:pt>
                <c:pt idx="4">
                  <c:v>56.6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9-4D85-9D8D-108B5D80AC8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8013520"/>
        <c:axId val="488012536"/>
      </c:barChart>
      <c:catAx>
        <c:axId val="48801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012536"/>
        <c:crosses val="autoZero"/>
        <c:auto val="1"/>
        <c:lblAlgn val="ctr"/>
        <c:lblOffset val="100"/>
        <c:noMultiLvlLbl val="0"/>
      </c:catAx>
      <c:valAx>
        <c:axId val="488012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801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% of Hours Eligible Volunteers Reporting hours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234908136482939E-2"/>
          <c:y val="0.1285225372057974"/>
          <c:w val="0.87127615681700998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recording hours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65.819999999999993</c:v>
                </c:pt>
                <c:pt idx="1">
                  <c:v>89.2</c:v>
                </c:pt>
                <c:pt idx="2">
                  <c:v>89.68</c:v>
                </c:pt>
                <c:pt idx="3">
                  <c:v>71.790000000000006</c:v>
                </c:pt>
                <c:pt idx="4">
                  <c:v>72.75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F8-475D-B8BA-CBE96A3C0DD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6879112"/>
        <c:axId val="486883376"/>
      </c:barChart>
      <c:catAx>
        <c:axId val="48687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883376"/>
        <c:crosses val="autoZero"/>
        <c:auto val="1"/>
        <c:lblAlgn val="ctr"/>
        <c:lblOffset val="100"/>
        <c:noMultiLvlLbl val="0"/>
      </c:catAx>
      <c:valAx>
        <c:axId val="486883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6879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% of Active Opportunities with current hours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599101599665461E-2"/>
          <c:y val="0.18188479257116411"/>
          <c:w val="0.89232288377307323"/>
          <c:h val="0.65564930433500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recording hours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</c:v>
                </c:pt>
                <c:pt idx="1">
                  <c:v>76.400000000000006</c:v>
                </c:pt>
                <c:pt idx="2">
                  <c:v>85.8</c:v>
                </c:pt>
                <c:pt idx="3">
                  <c:v>83.9</c:v>
                </c:pt>
                <c:pt idx="4">
                  <c:v>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9-4D85-9D8D-108B5D80AC8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8013520"/>
        <c:axId val="488012536"/>
      </c:barChart>
      <c:catAx>
        <c:axId val="48801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012536"/>
        <c:crosses val="autoZero"/>
        <c:auto val="1"/>
        <c:lblAlgn val="ctr"/>
        <c:lblOffset val="100"/>
        <c:noMultiLvlLbl val="0"/>
      </c:catAx>
      <c:valAx>
        <c:axId val="488012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801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% of Hours Eligible Volunteers Reporting hours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234908136482939E-2"/>
          <c:y val="0.1285225372057974"/>
          <c:w val="0.87127615681700998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recording hours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74.69</c:v>
                </c:pt>
                <c:pt idx="1">
                  <c:v>85.98</c:v>
                </c:pt>
                <c:pt idx="2">
                  <c:v>90.85</c:v>
                </c:pt>
                <c:pt idx="3">
                  <c:v>76.23</c:v>
                </c:pt>
                <c:pt idx="4">
                  <c:v>78.680000000000007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F8-475D-B8BA-CBE96A3C0DD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6879112"/>
        <c:axId val="486883376"/>
      </c:barChart>
      <c:catAx>
        <c:axId val="48687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883376"/>
        <c:crosses val="autoZero"/>
        <c:auto val="1"/>
        <c:lblAlgn val="ctr"/>
        <c:lblOffset val="100"/>
        <c:noMultiLvlLbl val="0"/>
      </c:catAx>
      <c:valAx>
        <c:axId val="486883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6879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% of Active Opportunities with current hours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599101599665461E-2"/>
          <c:y val="0.18188479257116411"/>
          <c:w val="0.89232288377307323"/>
          <c:h val="0.65564930433500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recording hours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66.900000000000006</c:v>
                </c:pt>
                <c:pt idx="1">
                  <c:v>87.9</c:v>
                </c:pt>
                <c:pt idx="2">
                  <c:v>89.1</c:v>
                </c:pt>
                <c:pt idx="3">
                  <c:v>89.5</c:v>
                </c:pt>
                <c:pt idx="4">
                  <c:v>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9-4D85-9D8D-108B5D80AC8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8013520"/>
        <c:axId val="488012536"/>
      </c:barChart>
      <c:catAx>
        <c:axId val="48801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012536"/>
        <c:crosses val="autoZero"/>
        <c:auto val="1"/>
        <c:lblAlgn val="ctr"/>
        <c:lblOffset val="100"/>
        <c:noMultiLvlLbl val="0"/>
      </c:catAx>
      <c:valAx>
        <c:axId val="488012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801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7EF60-E752-4AE0-A860-3D49A2964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1E38F-F8CA-4BA9-BD35-A243E516A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B377C-B54B-42E2-B2EB-31B2C650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DC549-6A4A-4186-AD14-F468BA8E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CF954-076F-4491-BBBB-4615F91D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5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C6F7E-54C9-40F2-8ABD-7AE6DFFE3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ADFFC-80AE-4849-A352-505878CD5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9B5FF-88F6-40A0-A895-69DCE5846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227C1-CC79-43CB-8A72-CEADB251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DBA53-11D8-42D5-B237-A33A3E49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3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8DD101-D48E-4104-81C4-30929FA1FC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F265A-D360-4EBF-B5A5-31B4D888B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EE763-9672-4763-A6CD-5E5C5BEEC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03CBB-80F7-4118-A15E-9A8F7FF33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073A1-5882-4F25-AE5E-D340CC30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8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977EB-CB21-4FDE-9D1D-A5C8B3AAF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43B8-3D21-44F0-89D4-FD15EC4D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8B486-BF76-42FE-A570-5250AAEBC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0044E-E954-4C97-9875-215A858F7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CE453-DE84-4C49-BB55-3F474330B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6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16A4-219E-47C2-A631-CA7168BB2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D5DC0-FCE9-412D-8B04-620D9521D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45B89-1E42-4207-B1B6-94CF29A4F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13439-F256-46E3-9B6F-3D0399BB5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FA871-4A67-4DA8-87BF-7CF988F7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8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5052F-2998-4DE9-B674-155E5466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0091F-108A-45FF-9A18-C6D58B4DA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41044-1816-412F-BB66-E15FE34F6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C8F51-C5D7-4E80-8A01-3AE3A1D8E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11C05-F0BE-44E6-B60D-26002CE4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81EC5-4C5E-4AAA-934D-A903A6E2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8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19AC0-1A9A-498C-BAB2-63DACB35D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FAB75-AB8B-4381-8CA2-60A8C984D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80D84-5FA5-4B51-ADD2-F74102CC2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C25A5-4A36-453B-9A1A-CA2A81C3E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FA0EC-A344-4763-BAE5-DEEF07127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3DB98E-0541-45F1-9A89-88E941BB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1930FE-4C20-4F45-BE67-551D37C4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9136CD-CFF6-49C2-B901-395DB43B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4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057AA-7BC5-48FC-B420-82FD8FCC7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C32125-8687-460B-B3EB-34929967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CD161-17A0-4A41-8A77-4CD4BD2C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095844-B315-4323-B6E7-9462502F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A1A7C5-8E4D-4E78-9918-55B568A8A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0FF83-B3FB-45C4-9C21-879368923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7FC88-0A11-4866-B44D-73A2C52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36C1-0E4C-4C94-8EED-0F3D17E94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DF5BC-C7A8-48B1-B42A-0D2071AE4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EF9E3-D882-4002-ABD3-0CA364E51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C2154-347D-4AD7-B947-86996821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DD3DA-6B47-445E-8383-25FF0BFD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B3C67-90DE-4DCE-BF4C-15108536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1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D0E9E-770B-4E2A-9D22-8F72EE7CB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0442E-1DF6-4438-A3CB-CC13B836A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BBD94-CF25-499C-A537-DA285CB5A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2EE42-CB42-40D0-BFCE-FB6B653B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61E30-C31D-44F0-B172-575B8FE97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848FE-BFE6-4B45-BCC7-C6B99C515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3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7264F8-A346-4501-8EB0-04F7C17A5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2FC55-23D4-4558-9D5D-35D5F9A87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5280A-EFC4-465E-AAF2-E5A6A4AAA8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008B4-2560-481D-AA27-5D9D87C5404D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81425-7BEE-4BBC-B983-D934148BC8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99290-C4D2-472B-8E81-4784451F0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DACB-F6CB-48D3-B1F4-2DD9014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0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F51F-D85B-4212-9F42-2A336CD28C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VMS Data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BA201-EEE5-4045-91A0-B078F19D2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2019 - 2020</a:t>
            </a:r>
          </a:p>
        </p:txBody>
      </p:sp>
    </p:spTree>
    <p:extLst>
      <p:ext uri="{BB962C8B-B14F-4D97-AF65-F5344CB8AC3E}">
        <p14:creationId xmlns:p14="http://schemas.microsoft.com/office/powerpoint/2010/main" val="1270076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DBC07-2303-4639-99EC-AEB37BA3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 to 150 Volunteers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AA378-7D2F-4CB4-9DB9-68011569D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7580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Volunteers</a:t>
            </a:r>
          </a:p>
          <a:p>
            <a:r>
              <a:rPr lang="en-US" dirty="0"/>
              <a:t>1780 Hours Eligible Volunteers, 19 Chapters</a:t>
            </a:r>
          </a:p>
          <a:p>
            <a:pPr lvl="1"/>
            <a:r>
              <a:rPr lang="en-US" dirty="0"/>
              <a:t>Average: 85 members/chapter</a:t>
            </a:r>
          </a:p>
          <a:p>
            <a:pPr lvl="1"/>
            <a:r>
              <a:rPr lang="en-US" dirty="0"/>
              <a:t>Median: 81 members/chapter</a:t>
            </a:r>
          </a:p>
          <a:p>
            <a:r>
              <a:rPr lang="en-US" dirty="0"/>
              <a:t>71.79% of the Hours Eligible Volunteers reported hours in 2019</a:t>
            </a:r>
          </a:p>
          <a:p>
            <a:r>
              <a:rPr lang="en-US" dirty="0"/>
              <a:t>72.75% of the Hours Eligible Volunteers reported hours in 2020</a:t>
            </a:r>
          </a:p>
          <a:p>
            <a:pPr marL="0" indent="0">
              <a:buNone/>
            </a:pPr>
            <a:r>
              <a:rPr lang="en-US" b="1" dirty="0"/>
              <a:t>Opportunities</a:t>
            </a:r>
          </a:p>
          <a:p>
            <a:r>
              <a:rPr lang="en-US" dirty="0"/>
              <a:t>1818 Opportunities, 1469 Active</a:t>
            </a:r>
          </a:p>
          <a:p>
            <a:pPr lvl="1"/>
            <a:r>
              <a:rPr lang="en-US" dirty="0"/>
              <a:t>Average: 70 Active Opportunities</a:t>
            </a:r>
          </a:p>
          <a:p>
            <a:pPr lvl="1"/>
            <a:r>
              <a:rPr lang="en-US" dirty="0"/>
              <a:t>Median: 60 Active Opportunities</a:t>
            </a:r>
          </a:p>
          <a:p>
            <a:r>
              <a:rPr lang="en-US" dirty="0"/>
              <a:t>83.9% of the Active Opportunities have hours recorded since 1/2019</a:t>
            </a:r>
          </a:p>
          <a:p>
            <a:r>
              <a:rPr lang="en-US" dirty="0"/>
              <a:t>71.8% of the Active Opportunities have hours recorded in 2020</a:t>
            </a:r>
          </a:p>
        </p:txBody>
      </p:sp>
    </p:spTree>
    <p:extLst>
      <p:ext uri="{BB962C8B-B14F-4D97-AF65-F5344CB8AC3E}">
        <p14:creationId xmlns:p14="http://schemas.microsoft.com/office/powerpoint/2010/main" val="3679073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A242-5FA4-4F9F-8C23-63BB079CF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 – 150 Volunteers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F9771-1CD9-406A-92EF-541511AC1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LogBook</a:t>
            </a:r>
            <a:r>
              <a:rPr lang="en-US" b="1" dirty="0"/>
              <a:t> Entries (LBEs) for 2019 Data</a:t>
            </a:r>
          </a:p>
          <a:p>
            <a:r>
              <a:rPr lang="en-US" dirty="0"/>
              <a:t>Average Days for volunteers to enter their hours: 10</a:t>
            </a:r>
          </a:p>
          <a:p>
            <a:r>
              <a:rPr lang="en-US" dirty="0"/>
              <a:t>Percentage of entries made after 45 Days: 1.24%</a:t>
            </a:r>
          </a:p>
          <a:p>
            <a:r>
              <a:rPr lang="en-US" dirty="0"/>
              <a:t>Future Entries: 0</a:t>
            </a:r>
          </a:p>
          <a:p>
            <a:r>
              <a:rPr lang="en-US" dirty="0"/>
              <a:t>Average Days to approve LBEs: 15.13</a:t>
            </a:r>
          </a:p>
        </p:txBody>
      </p:sp>
    </p:spTree>
    <p:extLst>
      <p:ext uri="{BB962C8B-B14F-4D97-AF65-F5344CB8AC3E}">
        <p14:creationId xmlns:p14="http://schemas.microsoft.com/office/powerpoint/2010/main" val="1028205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F0EE-B904-4188-B805-00040833A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50 - 150 Volunteers Group Trends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24D113B-5532-431A-AA5D-9FEA692B1C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91162"/>
              </p:ext>
            </p:extLst>
          </p:nvPr>
        </p:nvGraphicFramePr>
        <p:xfrm>
          <a:off x="838200" y="1494895"/>
          <a:ext cx="4804317" cy="464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B6B7014-3C38-47DB-8040-4A562A7EB9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613768"/>
              </p:ext>
            </p:extLst>
          </p:nvPr>
        </p:nvGraphicFramePr>
        <p:xfrm>
          <a:off x="6096000" y="1825625"/>
          <a:ext cx="4804317" cy="431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957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DBC07-2303-4639-99EC-AEB37BA3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150+ Volunteers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AA378-7D2F-4CB4-9DB9-68011569D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7580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Volunteers</a:t>
            </a:r>
          </a:p>
          <a:p>
            <a:r>
              <a:rPr lang="en-US" dirty="0"/>
              <a:t>3429 Hours Eligible Volunteers, 17 Chapters</a:t>
            </a:r>
          </a:p>
          <a:p>
            <a:pPr lvl="1"/>
            <a:r>
              <a:rPr lang="en-US" dirty="0"/>
              <a:t>Average: 214 members/chapter</a:t>
            </a:r>
          </a:p>
          <a:p>
            <a:pPr lvl="1"/>
            <a:r>
              <a:rPr lang="en-US" dirty="0"/>
              <a:t>Median: 195 members/chapter</a:t>
            </a:r>
          </a:p>
          <a:p>
            <a:r>
              <a:rPr lang="en-US" dirty="0"/>
              <a:t>76.23% of the Hours Eligible Volunteers reported hours in 2019</a:t>
            </a:r>
          </a:p>
          <a:p>
            <a:r>
              <a:rPr lang="en-US" dirty="0"/>
              <a:t>78.68% of the Hours Eligible Volunteers reported hours in 2020</a:t>
            </a:r>
          </a:p>
          <a:p>
            <a:pPr marL="0" indent="0">
              <a:buNone/>
            </a:pPr>
            <a:r>
              <a:rPr lang="en-US" b="1" dirty="0"/>
              <a:t>Opportunities</a:t>
            </a:r>
          </a:p>
          <a:p>
            <a:r>
              <a:rPr lang="en-US" dirty="0"/>
              <a:t>2345 Opportunities, 1658 Active</a:t>
            </a:r>
          </a:p>
          <a:p>
            <a:pPr lvl="1"/>
            <a:r>
              <a:rPr lang="en-US" dirty="0"/>
              <a:t>Average: 104 Active Opportunities</a:t>
            </a:r>
          </a:p>
          <a:p>
            <a:pPr lvl="1"/>
            <a:r>
              <a:rPr lang="en-US" dirty="0"/>
              <a:t>Median: 110 Active Opportunities</a:t>
            </a:r>
          </a:p>
          <a:p>
            <a:r>
              <a:rPr lang="en-US" dirty="0"/>
              <a:t>89.1% of the Active Opportunities have hours recorded since 1/2019</a:t>
            </a:r>
          </a:p>
          <a:p>
            <a:r>
              <a:rPr lang="en-US" dirty="0"/>
              <a:t>71.8% of the Active Opportunities have hours recorded in 2020</a:t>
            </a:r>
          </a:p>
        </p:txBody>
      </p:sp>
    </p:spTree>
    <p:extLst>
      <p:ext uri="{BB962C8B-B14F-4D97-AF65-F5344CB8AC3E}">
        <p14:creationId xmlns:p14="http://schemas.microsoft.com/office/powerpoint/2010/main" val="33188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A242-5FA4-4F9F-8C23-63BB079CF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150+ Volunteers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F9771-1CD9-406A-92EF-541511AC1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LogBook</a:t>
            </a:r>
            <a:r>
              <a:rPr lang="en-US" b="1" dirty="0"/>
              <a:t> Entries (LBEs) – for 2019 Data</a:t>
            </a:r>
          </a:p>
          <a:p>
            <a:r>
              <a:rPr lang="en-US" dirty="0"/>
              <a:t>Average Days for volunteers to enter their hours: 9</a:t>
            </a:r>
          </a:p>
          <a:p>
            <a:r>
              <a:rPr lang="en-US" dirty="0"/>
              <a:t>Percentage of entries made after 45 Days: .69%</a:t>
            </a:r>
          </a:p>
          <a:p>
            <a:r>
              <a:rPr lang="en-US" dirty="0"/>
              <a:t>Future Entries: 9</a:t>
            </a:r>
          </a:p>
          <a:p>
            <a:r>
              <a:rPr lang="en-US" dirty="0"/>
              <a:t>Average Days to approve LBEs: 5</a:t>
            </a:r>
          </a:p>
        </p:txBody>
      </p:sp>
    </p:spTree>
    <p:extLst>
      <p:ext uri="{BB962C8B-B14F-4D97-AF65-F5344CB8AC3E}">
        <p14:creationId xmlns:p14="http://schemas.microsoft.com/office/powerpoint/2010/main" val="422262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F0EE-B904-4188-B805-00040833A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150+ Volunteers Group Trends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24D113B-5532-431A-AA5D-9FEA692B1C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031841"/>
              </p:ext>
            </p:extLst>
          </p:nvPr>
        </p:nvGraphicFramePr>
        <p:xfrm>
          <a:off x="838200" y="1494895"/>
          <a:ext cx="4804317" cy="464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B6B7014-3C38-47DB-8040-4A562A7EB9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2550706"/>
              </p:ext>
            </p:extLst>
          </p:nvPr>
        </p:nvGraphicFramePr>
        <p:xfrm>
          <a:off x="6096000" y="1825625"/>
          <a:ext cx="4804317" cy="431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396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DBC07-2303-4639-99EC-AEB37BA3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Statewide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AA378-7D2F-4CB4-9DB9-68011569D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75806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Volunteers</a:t>
            </a:r>
          </a:p>
          <a:p>
            <a:r>
              <a:rPr lang="en-US" dirty="0"/>
              <a:t>5662 Hours Eligible Volunteers, 49 Chapters</a:t>
            </a:r>
          </a:p>
          <a:p>
            <a:pPr lvl="1"/>
            <a:r>
              <a:rPr lang="en-US" dirty="0"/>
              <a:t>Average: 116 members/chapter</a:t>
            </a:r>
          </a:p>
          <a:p>
            <a:pPr lvl="1"/>
            <a:r>
              <a:rPr lang="en-US" dirty="0"/>
              <a:t>Median: 77 members/chapter</a:t>
            </a:r>
          </a:p>
          <a:p>
            <a:r>
              <a:rPr lang="en-US" dirty="0"/>
              <a:t>74.41% of the Hours Eligible Volunteers reported hours in 2019</a:t>
            </a:r>
          </a:p>
          <a:p>
            <a:pPr marL="0" indent="0">
              <a:buNone/>
            </a:pPr>
            <a:r>
              <a:rPr lang="en-US" b="1" dirty="0"/>
              <a:t>Opportunities</a:t>
            </a:r>
          </a:p>
          <a:p>
            <a:r>
              <a:rPr lang="en-US" dirty="0"/>
              <a:t>4836 Opportunities, 3464 Active</a:t>
            </a:r>
          </a:p>
          <a:p>
            <a:pPr lvl="1"/>
            <a:r>
              <a:rPr lang="en-US" dirty="0"/>
              <a:t>Average: 71 Active Opportunities</a:t>
            </a:r>
          </a:p>
          <a:p>
            <a:pPr lvl="1"/>
            <a:r>
              <a:rPr lang="en-US" dirty="0"/>
              <a:t>Median: 58 Active Opportunities</a:t>
            </a:r>
          </a:p>
          <a:p>
            <a:r>
              <a:rPr lang="en-US" dirty="0"/>
              <a:t>81.1% of the Active Opportunities have hours recorded since 1/2019</a:t>
            </a:r>
          </a:p>
        </p:txBody>
      </p:sp>
    </p:spTree>
    <p:extLst>
      <p:ext uri="{BB962C8B-B14F-4D97-AF65-F5344CB8AC3E}">
        <p14:creationId xmlns:p14="http://schemas.microsoft.com/office/powerpoint/2010/main" val="220176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F0EE-B904-4188-B805-00040833A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Statewide Trends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24D113B-5532-431A-AA5D-9FEA692B1C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230674"/>
              </p:ext>
            </p:extLst>
          </p:nvPr>
        </p:nvGraphicFramePr>
        <p:xfrm>
          <a:off x="838200" y="1494895"/>
          <a:ext cx="4804317" cy="464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B6B7014-3C38-47DB-8040-4A562A7EB9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8170263"/>
              </p:ext>
            </p:extLst>
          </p:nvPr>
        </p:nvGraphicFramePr>
        <p:xfrm>
          <a:off x="6096000" y="1825625"/>
          <a:ext cx="4804317" cy="431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302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69AAE-0A7F-4A7D-A2AF-E40909329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Statewide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7D25CA-8341-4D0F-8546-EBF32E5EB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541443"/>
              </p:ext>
            </p:extLst>
          </p:nvPr>
        </p:nvGraphicFramePr>
        <p:xfrm>
          <a:off x="838200" y="1825625"/>
          <a:ext cx="82105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645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A242-5FA4-4F9F-8C23-63BB079CF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Statewide – 2019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F9771-1CD9-406A-92EF-541511AC1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LogBook</a:t>
            </a:r>
            <a:r>
              <a:rPr lang="en-US" b="1" dirty="0"/>
              <a:t> Entries (LBEs)</a:t>
            </a:r>
          </a:p>
          <a:p>
            <a:r>
              <a:rPr lang="en-US" dirty="0"/>
              <a:t>Average Days for volunteers to enter their hours: 11</a:t>
            </a:r>
          </a:p>
          <a:p>
            <a:r>
              <a:rPr lang="en-US" dirty="0"/>
              <a:t>Percentage of entries made after 45 Days: .94%</a:t>
            </a:r>
          </a:p>
          <a:p>
            <a:r>
              <a:rPr lang="en-US" dirty="0"/>
              <a:t>Future Entries: 9</a:t>
            </a:r>
          </a:p>
          <a:p>
            <a:r>
              <a:rPr lang="en-US" dirty="0"/>
              <a:t>Average Days to approve LBEs: 12*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611415-BD51-4E0D-961D-79578D897B53}"/>
              </a:ext>
            </a:extLst>
          </p:cNvPr>
          <p:cNvSpPr txBox="1"/>
          <p:nvPr/>
        </p:nvSpPr>
        <p:spPr>
          <a:xfrm>
            <a:off x="975046" y="5807631"/>
            <a:ext cx="5120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Brush Country &amp; Lower Pecos not included – no data</a:t>
            </a:r>
          </a:p>
          <a:p>
            <a:r>
              <a:rPr lang="en-US" dirty="0"/>
              <a:t>*Bois </a:t>
            </a:r>
            <a:r>
              <a:rPr lang="en-US" dirty="0" err="1"/>
              <a:t>d’Arc</a:t>
            </a:r>
            <a:r>
              <a:rPr lang="en-US" dirty="0"/>
              <a:t> not included</a:t>
            </a:r>
          </a:p>
        </p:txBody>
      </p:sp>
    </p:spTree>
    <p:extLst>
      <p:ext uri="{BB962C8B-B14F-4D97-AF65-F5344CB8AC3E}">
        <p14:creationId xmlns:p14="http://schemas.microsoft.com/office/powerpoint/2010/main" val="228173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30FEA-4D58-4AD8-964C-1A1AEF9D8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491"/>
            <a:ext cx="10515600" cy="1325563"/>
          </a:xfrm>
        </p:spPr>
        <p:txBody>
          <a:bodyPr/>
          <a:lstStyle/>
          <a:p>
            <a:r>
              <a:rPr lang="en-US" dirty="0"/>
              <a:t>By Size Group - Hours Eligible Volunteers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24E1DD5-CAF1-4D0D-A5B8-AC8E6B2F46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083578"/>
              </p:ext>
            </p:extLst>
          </p:nvPr>
        </p:nvGraphicFramePr>
        <p:xfrm>
          <a:off x="838203" y="1166418"/>
          <a:ext cx="10515597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1533163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76562719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892131540"/>
                    </a:ext>
                  </a:extLst>
                </a:gridCol>
              </a:tblGrid>
              <a:tr h="449187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&lt; 50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Lower Pecos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Brush Country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Bois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</a:rPr>
                        <a:t>d’Arc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Piney Woods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Lower Trinity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Sabine Neches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South Plains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Heart of TX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Longleaf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Red River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El Camino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Llano Estacado</a:t>
                      </a:r>
                    </a:p>
                    <a:p>
                      <a:pPr lvl="1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Panhandle</a:t>
                      </a: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80 – 150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Guadalupe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Big Country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Rolling Plains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Bluestem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Rio Brazos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Brazos Valley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Cypress Basin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Prairie Oaks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South Texas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Trans Pecos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Central Texas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Balcones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Indian Trail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Tierra Grande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Lost Pines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 Coast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East Texas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Cradle of Texas</a:t>
                      </a:r>
                    </a:p>
                    <a:p>
                      <a:pPr marL="222250" indent="0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Gideon Lincecum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150+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Heartwood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South TX Border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Coastal Prairie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Gulf Coast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Highland Lakes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Good Water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Cross Timbers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Rio Grande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Lindheimer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Elm Fork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Blackland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Galveston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Hill Country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Capital Area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Hays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Alamo</a:t>
                      </a:r>
                    </a:p>
                    <a:p>
                      <a:pPr marL="177800" indent="0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North Texas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15923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55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DBC07-2303-4639-99EC-AEB37BA3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&lt;50 Volunteers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AA378-7D2F-4CB4-9DB9-68011569D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50739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Volunteers</a:t>
            </a:r>
          </a:p>
          <a:p>
            <a:r>
              <a:rPr lang="en-US" dirty="0"/>
              <a:t>387 Hours Eligible Volunteers, 13 Chapters</a:t>
            </a:r>
          </a:p>
          <a:p>
            <a:pPr lvl="1"/>
            <a:r>
              <a:rPr lang="en-US" dirty="0"/>
              <a:t>Average: 35 members/chapter</a:t>
            </a:r>
          </a:p>
          <a:p>
            <a:pPr lvl="1"/>
            <a:r>
              <a:rPr lang="en-US" dirty="0"/>
              <a:t>Median: 39 members/chapter</a:t>
            </a:r>
          </a:p>
          <a:p>
            <a:r>
              <a:rPr lang="en-US" dirty="0"/>
              <a:t>68.42% of the Hours Eligible Volunteers reported hours in 2019</a:t>
            </a:r>
          </a:p>
          <a:p>
            <a:r>
              <a:rPr lang="en-US" dirty="0"/>
              <a:t>80.4% of the Hours Eligible Volunteers reported hours in 2020</a:t>
            </a:r>
          </a:p>
          <a:p>
            <a:pPr marL="0" indent="0">
              <a:buNone/>
            </a:pPr>
            <a:r>
              <a:rPr lang="en-US" b="1" dirty="0"/>
              <a:t>Opportunities</a:t>
            </a:r>
          </a:p>
          <a:p>
            <a:r>
              <a:rPr lang="en-US" dirty="0"/>
              <a:t>673 Opportunities, 544 Active</a:t>
            </a:r>
          </a:p>
          <a:p>
            <a:pPr lvl="1"/>
            <a:r>
              <a:rPr lang="en-US" dirty="0"/>
              <a:t>Average: 49 Active Opportunities</a:t>
            </a:r>
          </a:p>
          <a:p>
            <a:pPr lvl="1"/>
            <a:r>
              <a:rPr lang="en-US" dirty="0"/>
              <a:t>Median: 49 Active Opportunities</a:t>
            </a:r>
          </a:p>
          <a:p>
            <a:r>
              <a:rPr lang="en-US" dirty="0"/>
              <a:t>66.3% of the Active Opportunities have hours recorded since 1/2019</a:t>
            </a:r>
          </a:p>
          <a:p>
            <a:r>
              <a:rPr lang="en-US" dirty="0"/>
              <a:t>56.6% of the Active Opportunities have hours recorded in 2020.</a:t>
            </a:r>
          </a:p>
        </p:txBody>
      </p:sp>
    </p:spTree>
    <p:extLst>
      <p:ext uri="{BB962C8B-B14F-4D97-AF65-F5344CB8AC3E}">
        <p14:creationId xmlns:p14="http://schemas.microsoft.com/office/powerpoint/2010/main" val="297018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A242-5FA4-4F9F-8C23-63BB079CF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&lt;50 Volunteers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F9771-1CD9-406A-92EF-541511AC1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LogBook</a:t>
            </a:r>
            <a:r>
              <a:rPr lang="en-US" b="1" dirty="0"/>
              <a:t> Entries (LBEs) – 2019 Data</a:t>
            </a:r>
          </a:p>
          <a:p>
            <a:r>
              <a:rPr lang="en-US" dirty="0"/>
              <a:t>Average Days for volunteers to enter their hours: 16</a:t>
            </a:r>
          </a:p>
          <a:p>
            <a:r>
              <a:rPr lang="en-US" dirty="0"/>
              <a:t>Percentage of entries made after 45 Days: 2.53%</a:t>
            </a:r>
          </a:p>
          <a:p>
            <a:r>
              <a:rPr lang="en-US" dirty="0"/>
              <a:t>Future Entries: 0</a:t>
            </a:r>
          </a:p>
          <a:p>
            <a:r>
              <a:rPr lang="en-US" dirty="0"/>
              <a:t>Average Days to approve LBEs: 17.56*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8985AD-B11E-426B-B719-7EED43925C34}"/>
              </a:ext>
            </a:extLst>
          </p:cNvPr>
          <p:cNvSpPr txBox="1"/>
          <p:nvPr/>
        </p:nvSpPr>
        <p:spPr>
          <a:xfrm>
            <a:off x="838200" y="5992297"/>
            <a:ext cx="366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*Bois </a:t>
            </a:r>
            <a:r>
              <a:rPr lang="en-US" dirty="0" err="1"/>
              <a:t>d’Arc</a:t>
            </a:r>
            <a:r>
              <a:rPr lang="en-US" dirty="0"/>
              <a:t> removed from calculation</a:t>
            </a:r>
          </a:p>
        </p:txBody>
      </p:sp>
    </p:spTree>
    <p:extLst>
      <p:ext uri="{BB962C8B-B14F-4D97-AF65-F5344CB8AC3E}">
        <p14:creationId xmlns:p14="http://schemas.microsoft.com/office/powerpoint/2010/main" val="370014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F0EE-B904-4188-B805-00040833A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&lt;50 Volunteers Group Trends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24D113B-5532-431A-AA5D-9FEA692B1C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476842"/>
              </p:ext>
            </p:extLst>
          </p:nvPr>
        </p:nvGraphicFramePr>
        <p:xfrm>
          <a:off x="838200" y="1494895"/>
          <a:ext cx="4804317" cy="464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B6B7014-3C38-47DB-8040-4A562A7EB9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1171996"/>
              </p:ext>
            </p:extLst>
          </p:nvPr>
        </p:nvGraphicFramePr>
        <p:xfrm>
          <a:off x="6096000" y="1825625"/>
          <a:ext cx="4804317" cy="431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0708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696</Words>
  <Application>Microsoft Office PowerPoint</Application>
  <PresentationFormat>Widescreen</PresentationFormat>
  <Paragraphs>146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VMS Data Review</vt:lpstr>
      <vt:lpstr>Statewide </vt:lpstr>
      <vt:lpstr>Statewide Trends</vt:lpstr>
      <vt:lpstr>Statewide</vt:lpstr>
      <vt:lpstr>Statewide – 2019 Data</vt:lpstr>
      <vt:lpstr>By Size Group - Hours Eligible Volunteers</vt:lpstr>
      <vt:lpstr>&lt;50 Volunteers Group</vt:lpstr>
      <vt:lpstr>&lt;50 Volunteers Group</vt:lpstr>
      <vt:lpstr>&lt;50 Volunteers Group Trends</vt:lpstr>
      <vt:lpstr>50 to 150 Volunteers Group</vt:lpstr>
      <vt:lpstr>50 – 150 Volunteers Group</vt:lpstr>
      <vt:lpstr>50 - 150 Volunteers Group Trends</vt:lpstr>
      <vt:lpstr>150+ Volunteers Group</vt:lpstr>
      <vt:lpstr>150+ Volunteers Group</vt:lpstr>
      <vt:lpstr>150+ Volunteers Group Trends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VMS Data Review</dc:title>
  <dc:creator>Cheryl Foster</dc:creator>
  <cp:lastModifiedBy>Cheryl Foster</cp:lastModifiedBy>
  <cp:revision>17</cp:revision>
  <dcterms:created xsi:type="dcterms:W3CDTF">2021-02-01T11:04:17Z</dcterms:created>
  <dcterms:modified xsi:type="dcterms:W3CDTF">2021-03-30T21:01:51Z</dcterms:modified>
</cp:coreProperties>
</file>