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294" r:id="rId4"/>
    <p:sldId id="259" r:id="rId5"/>
    <p:sldId id="258" r:id="rId6"/>
    <p:sldId id="257" r:id="rId7"/>
    <p:sldId id="282" r:id="rId8"/>
    <p:sldId id="264" r:id="rId9"/>
    <p:sldId id="279" r:id="rId10"/>
    <p:sldId id="280" r:id="rId11"/>
    <p:sldId id="274" r:id="rId12"/>
    <p:sldId id="275" r:id="rId13"/>
    <p:sldId id="263" r:id="rId14"/>
    <p:sldId id="299" r:id="rId15"/>
    <p:sldId id="262" r:id="rId16"/>
    <p:sldId id="260" r:id="rId17"/>
    <p:sldId id="276" r:id="rId18"/>
    <p:sldId id="277" r:id="rId19"/>
    <p:sldId id="265" r:id="rId20"/>
    <p:sldId id="281" r:id="rId21"/>
    <p:sldId id="305" r:id="rId22"/>
    <p:sldId id="283" r:id="rId23"/>
    <p:sldId id="284" r:id="rId24"/>
    <p:sldId id="285" r:id="rId25"/>
    <p:sldId id="286" r:id="rId26"/>
    <p:sldId id="287" r:id="rId27"/>
    <p:sldId id="289" r:id="rId28"/>
    <p:sldId id="290" r:id="rId29"/>
    <p:sldId id="288" r:id="rId30"/>
    <p:sldId id="301" r:id="rId31"/>
    <p:sldId id="306" r:id="rId32"/>
    <p:sldId id="302" r:id="rId33"/>
    <p:sldId id="303" r:id="rId34"/>
    <p:sldId id="291" r:id="rId35"/>
    <p:sldId id="292" r:id="rId36"/>
    <p:sldId id="297" r:id="rId3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6" autoAdjust="0"/>
    <p:restoredTop sz="86473" autoAdjust="0"/>
  </p:normalViewPr>
  <p:slideViewPr>
    <p:cSldViewPr>
      <p:cViewPr varScale="1">
        <p:scale>
          <a:sx n="68" d="100"/>
          <a:sy n="68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3CB8-93E6-4265-AEA3-87AC2D564C54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974D1-EDA9-43D3-96AA-6A649325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examples of the opportunities for each type: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74D1-EDA9-43D3-96AA-6A6493253A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 the cutoff:  enter the hours with a December 31, 2015 date and include in the description of what you did the actual date;</a:t>
            </a:r>
            <a:r>
              <a:rPr lang="en-US" baseline="0" dirty="0" smtClean="0"/>
              <a:t> the administrator will have to enter the correct date for you prior to approval.  A common mistake made when you cannot see the hours you would expect to see is that the date range you have set is not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74D1-EDA9-43D3-96AA-6A6493253A0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 entering your hours now for February</a:t>
            </a:r>
            <a:r>
              <a:rPr lang="en-US" baseline="0" dirty="0" smtClean="0"/>
              <a:t> and March – you do not have to wait until the end of the month to enter hours</a:t>
            </a:r>
            <a:r>
              <a:rPr lang="en-US" dirty="0" smtClean="0"/>
              <a:t>.  January hours will be posted by the administrator</a:t>
            </a:r>
            <a:r>
              <a:rPr lang="en-US" baseline="0" dirty="0" smtClean="0"/>
              <a:t> from your January time sheet.  Your historical hours from prior years have already been entered as an annual total for each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74D1-EDA9-43D3-96AA-6A6493253A0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Highly recommended.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74D1-EDA9-43D3-96AA-6A6493253A0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1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8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3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6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6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7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1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3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9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3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EC03-B597-434D-91BC-266FC91A0F02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7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xmn.org/tmn-vms-user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c.volunteernow.com/recruiter/index.php?class=VolunteerNavigation&amp;recruiterID=1450&amp;act=CONTROL:LOGIN_LI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txmn.org/tmn-vms-users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xmn.org/tmn-vms-use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pwd.texas.gov/volunte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/>
          <a:lstStyle/>
          <a:p>
            <a:r>
              <a:rPr lang="en-US" dirty="0" smtClean="0"/>
              <a:t>Samaritan</a:t>
            </a:r>
            <a:br>
              <a:rPr lang="en-US" dirty="0" smtClean="0"/>
            </a:br>
            <a:r>
              <a:rPr lang="en-US" dirty="0" smtClean="0"/>
              <a:t>Volunteer Management System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exas Master Naturalists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553200" cy="2276475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11" y="5029200"/>
            <a:ext cx="1933575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1238250" cy="1238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1000"/>
            <a:ext cx="28575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Your Volunteer User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you were </a:t>
            </a:r>
            <a:r>
              <a:rPr lang="en-US" dirty="0" smtClean="0"/>
              <a:t>pre-registered</a:t>
            </a:r>
            <a:r>
              <a:rPr lang="en-US" dirty="0" smtClean="0"/>
              <a:t>, you were issued a user ID (some selected their own user ID)</a:t>
            </a:r>
          </a:p>
          <a:p>
            <a:r>
              <a:rPr lang="en-US" dirty="0" smtClean="0"/>
              <a:t>The password is case sensitive</a:t>
            </a:r>
          </a:p>
          <a:p>
            <a:r>
              <a:rPr lang="en-US" dirty="0" smtClean="0"/>
              <a:t>If the user ID was created for you (TMN-…) you should change your password when you first log in</a:t>
            </a:r>
          </a:p>
          <a:p>
            <a:r>
              <a:rPr lang="en-US" dirty="0" smtClean="0"/>
              <a:t>Passwords must be at least 8 characters long and include at least one numeral</a:t>
            </a:r>
          </a:p>
          <a:p>
            <a:r>
              <a:rPr lang="en-US" dirty="0" smtClean="0"/>
              <a:t>You may change your password by “editing your profile</a:t>
            </a:r>
            <a:r>
              <a:rPr lang="en-US" dirty="0" smtClean="0"/>
              <a:t>” on the volunteer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VMS Web Portal 1-stop shop for URLS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txmn.org/</a:t>
            </a:r>
            <a:r>
              <a:rPr lang="en-US" dirty="0" err="1" smtClean="0"/>
              <a:t>tmn</a:t>
            </a:r>
            <a:r>
              <a:rPr lang="en-US" dirty="0" smtClean="0"/>
              <a:t>-</a:t>
            </a:r>
            <a:r>
              <a:rPr lang="en-US" dirty="0" err="1" smtClean="0"/>
              <a:t>vms</a:t>
            </a:r>
            <a:r>
              <a:rPr lang="en-US" dirty="0" smtClean="0"/>
              <a:t>-users/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5182"/>
            <a:ext cx="8229600" cy="4175999"/>
          </a:xfrm>
        </p:spPr>
      </p:pic>
    </p:spTree>
    <p:extLst>
      <p:ext uri="{BB962C8B-B14F-4D97-AF65-F5344CB8AC3E}">
        <p14:creationId xmlns:p14="http://schemas.microsoft.com/office/powerpoint/2010/main" val="31848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"/>
            <a:ext cx="8229600" cy="1143000"/>
          </a:xfrm>
        </p:spPr>
        <p:txBody>
          <a:bodyPr/>
          <a:lstStyle/>
          <a:p>
            <a:r>
              <a:rPr lang="en-US" dirty="0" smtClean="0"/>
              <a:t>Volunteer Login Page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76336"/>
            <a:ext cx="8229600" cy="4767263"/>
          </a:xfrm>
        </p:spPr>
      </p:pic>
    </p:spTree>
    <p:extLst>
      <p:ext uri="{BB962C8B-B14F-4D97-AF65-F5344CB8AC3E}">
        <p14:creationId xmlns:p14="http://schemas.microsoft.com/office/powerpoint/2010/main" val="12312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Dashboard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1476"/>
            <a:ext cx="8229600" cy="442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Callout 2"/>
          <p:cNvSpPr/>
          <p:nvPr/>
        </p:nvSpPr>
        <p:spPr>
          <a:xfrm>
            <a:off x="838200" y="3048000"/>
            <a:ext cx="1371600" cy="457200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Online Search</a:t>
            </a:r>
            <a:endParaRPr lang="en-US" sz="1200" dirty="0"/>
          </a:p>
        </p:txBody>
      </p:sp>
      <p:sp>
        <p:nvSpPr>
          <p:cNvPr id="5" name="Right Arrow Callout 4"/>
          <p:cNvSpPr/>
          <p:nvPr/>
        </p:nvSpPr>
        <p:spPr>
          <a:xfrm>
            <a:off x="794657" y="3886200"/>
            <a:ext cx="1524000" cy="609600"/>
          </a:xfrm>
          <a:prstGeom prst="rightArrowCallout">
            <a:avLst>
              <a:gd name="adj1" fmla="val 22142"/>
              <a:gd name="adj2" fmla="val 25000"/>
              <a:gd name="adj3" fmla="val 25000"/>
              <a:gd name="adj4" fmla="val 656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View your reported Hours</a:t>
            </a:r>
            <a:endParaRPr lang="en-US" sz="1200" dirty="0"/>
          </a:p>
        </p:txBody>
      </p:sp>
      <p:sp>
        <p:nvSpPr>
          <p:cNvPr id="6" name="Up Arrow Callout 5"/>
          <p:cNvSpPr/>
          <p:nvPr/>
        </p:nvSpPr>
        <p:spPr>
          <a:xfrm>
            <a:off x="2895600" y="4648200"/>
            <a:ext cx="1600200" cy="914400"/>
          </a:xfrm>
          <a:prstGeom prst="upArrowCallout">
            <a:avLst>
              <a:gd name="adj1" fmla="val 21429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Opportunities that you have been approved for</a:t>
            </a:r>
            <a:endParaRPr lang="en-US" sz="1000" dirty="0"/>
          </a:p>
        </p:txBody>
      </p:sp>
      <p:sp>
        <p:nvSpPr>
          <p:cNvPr id="7" name="Down Arrow Callout 6"/>
          <p:cNvSpPr/>
          <p:nvPr/>
        </p:nvSpPr>
        <p:spPr>
          <a:xfrm>
            <a:off x="4343400" y="2362200"/>
            <a:ext cx="914400" cy="685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your Hours Here</a:t>
            </a:r>
          </a:p>
        </p:txBody>
      </p:sp>
      <p:sp>
        <p:nvSpPr>
          <p:cNvPr id="8" name="Explosion 1 7"/>
          <p:cNvSpPr/>
          <p:nvPr/>
        </p:nvSpPr>
        <p:spPr>
          <a:xfrm>
            <a:off x="6705600" y="2209800"/>
            <a:ext cx="1752600" cy="121920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You have 45 days to enter your hours</a:t>
            </a:r>
            <a:endParaRPr lang="en-US" sz="1000" dirty="0"/>
          </a:p>
        </p:txBody>
      </p:sp>
      <p:sp>
        <p:nvSpPr>
          <p:cNvPr id="4" name="Right Arrow 3"/>
          <p:cNvSpPr/>
          <p:nvPr/>
        </p:nvSpPr>
        <p:spPr>
          <a:xfrm>
            <a:off x="838200" y="4343400"/>
            <a:ext cx="1480457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your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My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Change your volunteer password</a:t>
            </a:r>
          </a:p>
          <a:p>
            <a:r>
              <a:rPr lang="en-US" dirty="0" smtClean="0"/>
              <a:t>Change your personal information in the system</a:t>
            </a:r>
          </a:p>
          <a:p>
            <a:r>
              <a:rPr lang="en-US" dirty="0" smtClean="0"/>
              <a:t>Make sure your email address is up to date!</a:t>
            </a:r>
          </a:p>
          <a:p>
            <a:r>
              <a:rPr lang="en-US" dirty="0" smtClean="0"/>
              <a:t>Get assistance on your password; if you forget it, you can have it emailed to your on file email address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419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34" y="1828800"/>
            <a:ext cx="6061131" cy="4297363"/>
          </a:xfrm>
          <a:ln>
            <a:solidFill>
              <a:schemeClr val="accent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My Placements:  Opportunities that you are approved for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00" y="4419600"/>
            <a:ext cx="26670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TMN Report Hours-1X </a:t>
            </a:r>
            <a:r>
              <a:rPr lang="en-US" sz="1000" dirty="0" smtClean="0"/>
              <a:t>indicates that you can only enter data once.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TMN Report Hours </a:t>
            </a:r>
            <a:r>
              <a:rPr lang="en-US" sz="1000" dirty="0" smtClean="0"/>
              <a:t>indicates that you can add hours multiple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TMN New Opportunity </a:t>
            </a:r>
            <a:r>
              <a:rPr lang="en-US" sz="1000" dirty="0" smtClean="0"/>
              <a:t>is what you fill out to give your admin new opportunity information.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700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Surveys: 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TMN Report Hours: Multiple use survey used for activities or events where there is prep or finish work done by your members or they recur or they occur over multiple days.</a:t>
            </a:r>
          </a:p>
          <a:p>
            <a:r>
              <a:rPr lang="en-US" dirty="0" smtClean="0"/>
              <a:t>TMN Report Hours-1X : Single use survey used when members will only enter hours once for this opportunity.</a:t>
            </a:r>
          </a:p>
          <a:p>
            <a:r>
              <a:rPr lang="en-US" dirty="0" smtClean="0"/>
              <a:t>Surveys have impact data on them – if you have it to fill out (project managers).</a:t>
            </a:r>
          </a:p>
          <a:p>
            <a:r>
              <a:rPr lang="en-US" dirty="0" smtClean="0"/>
              <a:t>“TMN New Opportunity” : Used by members who have a new event or activity that is not in the system. </a:t>
            </a:r>
            <a:r>
              <a:rPr lang="en-US" dirty="0" smtClean="0"/>
              <a:t> Some </a:t>
            </a:r>
            <a:r>
              <a:rPr lang="en-US" dirty="0" smtClean="0"/>
              <a:t>chapters will choose not to use this, but instead continue to use their own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TMN Field Research: Survey used for Field Research category  opportunities (allows for a date range)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 My Hours (this is a survey)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974" y="1143000"/>
            <a:ext cx="4840051" cy="5105400"/>
          </a:xfrm>
        </p:spPr>
      </p:pic>
    </p:spTree>
    <p:extLst>
      <p:ext uri="{BB962C8B-B14F-4D97-AF65-F5344CB8AC3E}">
        <p14:creationId xmlns:p14="http://schemas.microsoft.com/office/powerpoint/2010/main" val="16858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View My Log Book – My </a:t>
            </a:r>
            <a:r>
              <a:rPr lang="en-US" dirty="0"/>
              <a:t>H</a:t>
            </a:r>
            <a:r>
              <a:rPr lang="en-US" dirty="0" smtClean="0"/>
              <a:t>ours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76312"/>
            <a:ext cx="6274653" cy="5135563"/>
          </a:xfrm>
        </p:spPr>
      </p:pic>
    </p:spTree>
    <p:extLst>
      <p:ext uri="{BB962C8B-B14F-4D97-AF65-F5344CB8AC3E}">
        <p14:creationId xmlns:p14="http://schemas.microsoft.com/office/powerpoint/2010/main" val="31256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Opportunities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1476"/>
            <a:ext cx="8229600" cy="44234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ight Arrow Callout 2"/>
          <p:cNvSpPr/>
          <p:nvPr/>
        </p:nvSpPr>
        <p:spPr>
          <a:xfrm>
            <a:off x="424542" y="2057400"/>
            <a:ext cx="2013857" cy="1371600"/>
          </a:xfrm>
          <a:prstGeom prst="rightArrowCallout">
            <a:avLst>
              <a:gd name="adj1" fmla="val 12755"/>
              <a:gd name="adj2" fmla="val 23639"/>
              <a:gd name="adj3" fmla="val 17517"/>
              <a:gd name="adj4" fmla="val 739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‘AT:’ to find AT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Type the month (‘Nov’ or ‘November’, not ‘11/’) to find opportunities by month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84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Why 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Selected by Texas Parks and Wildlife for managing volunteer hours</a:t>
            </a:r>
          </a:p>
          <a:p>
            <a:r>
              <a:rPr lang="en-US" dirty="0" smtClean="0"/>
              <a:t>Federal auditors encouraged TPWD to implement a centralized hours reporting system</a:t>
            </a:r>
          </a:p>
          <a:p>
            <a:r>
              <a:rPr lang="en-US" dirty="0" smtClean="0"/>
              <a:t>All TMN chapters will be converting to the VMS</a:t>
            </a:r>
          </a:p>
          <a:p>
            <a:r>
              <a:rPr lang="en-US" dirty="0" smtClean="0"/>
              <a:t>Tier 1 consists of 8 chapters; all are in the conversion process</a:t>
            </a:r>
          </a:p>
          <a:p>
            <a:r>
              <a:rPr lang="en-US" dirty="0" smtClean="0"/>
              <a:t>There are three members of the Implementation Team statewide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Opportunity Do My Hours Go 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ost important thing: REPORT YOUR HOURS!</a:t>
            </a:r>
          </a:p>
          <a:p>
            <a:pPr lvl="1"/>
            <a:r>
              <a:rPr lang="en-US" dirty="0" smtClean="0"/>
              <a:t>Don’t get hung up if you can’t figure out where they go; do the best you can</a:t>
            </a:r>
          </a:p>
          <a:p>
            <a:r>
              <a:rPr lang="en-US" dirty="0" smtClean="0"/>
              <a:t>In general, both service hours and AT will be posted under the opportunity that you attended; that includes planning, preparation, and </a:t>
            </a:r>
            <a:r>
              <a:rPr lang="en-US" dirty="0" err="1" smtClean="0"/>
              <a:t>followup</a:t>
            </a:r>
            <a:r>
              <a:rPr lang="en-US" dirty="0" smtClean="0"/>
              <a:t> by the project coordinator for most opportunities</a:t>
            </a:r>
          </a:p>
          <a:p>
            <a:r>
              <a:rPr lang="en-US" dirty="0" smtClean="0"/>
              <a:t>Occasionally there are things you do that do not necessarily fall under a specific named  opportunity</a:t>
            </a:r>
          </a:p>
          <a:p>
            <a:r>
              <a:rPr lang="en-US" dirty="0" smtClean="0"/>
              <a:t>That’s where the Common </a:t>
            </a:r>
            <a:r>
              <a:rPr lang="en-US" dirty="0"/>
              <a:t>O</a:t>
            </a:r>
            <a:r>
              <a:rPr lang="en-US" dirty="0" smtClean="0"/>
              <a:t>pportunities come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“Common Opportunities”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AT:  Chapter Meeting </a:t>
            </a:r>
          </a:p>
          <a:p>
            <a:r>
              <a:rPr lang="en-US" dirty="0" smtClean="0"/>
              <a:t>Chapter Meeting non-AT </a:t>
            </a:r>
          </a:p>
          <a:p>
            <a:r>
              <a:rPr lang="en-US" dirty="0" smtClean="0"/>
              <a:t>Administrative Work </a:t>
            </a:r>
          </a:p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AT: VMS Training</a:t>
            </a:r>
          </a:p>
          <a:p>
            <a:r>
              <a:rPr lang="en-US" dirty="0" smtClean="0"/>
              <a:t>Initial Training</a:t>
            </a:r>
          </a:p>
          <a:p>
            <a:r>
              <a:rPr lang="en-US" dirty="0" smtClean="0"/>
              <a:t>New Opportunity</a:t>
            </a:r>
          </a:p>
          <a:p>
            <a:r>
              <a:rPr lang="en-US" dirty="0" smtClean="0"/>
              <a:t>Historical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8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Common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AT: Chapter Meeting</a:t>
            </a:r>
          </a:p>
          <a:p>
            <a:pPr lvl="1"/>
            <a:r>
              <a:rPr lang="en-US" dirty="0" smtClean="0"/>
              <a:t>Has an </a:t>
            </a:r>
            <a:r>
              <a:rPr lang="en-US" b="1" dirty="0" smtClean="0"/>
              <a:t>advanced training </a:t>
            </a:r>
            <a:r>
              <a:rPr lang="en-US" dirty="0" smtClean="0"/>
              <a:t>component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egularly </a:t>
            </a:r>
            <a:r>
              <a:rPr lang="en-US" dirty="0" smtClean="0"/>
              <a:t>scheduled </a:t>
            </a:r>
            <a:r>
              <a:rPr lang="en-US" dirty="0" smtClean="0"/>
              <a:t>meeting</a:t>
            </a:r>
            <a:endParaRPr lang="en-US" dirty="0" smtClean="0"/>
          </a:p>
          <a:p>
            <a:pPr lvl="1"/>
            <a:r>
              <a:rPr lang="en-US" dirty="0" smtClean="0"/>
              <a:t>Carries AT hours not service hours</a:t>
            </a:r>
          </a:p>
          <a:p>
            <a:pPr lvl="1"/>
            <a:r>
              <a:rPr lang="en-US" dirty="0" smtClean="0"/>
              <a:t>No travel time is reported</a:t>
            </a:r>
          </a:p>
          <a:p>
            <a:pPr lvl="1"/>
            <a:r>
              <a:rPr lang="en-US" dirty="0" smtClean="0"/>
              <a:t>Did you help set up the meeting area? That would go under “Chapter Meeting Non-AT” and travel could be counted based on chapter policy</a:t>
            </a:r>
          </a:p>
        </p:txBody>
      </p:sp>
    </p:spTree>
    <p:extLst>
      <p:ext uri="{BB962C8B-B14F-4D97-AF65-F5344CB8AC3E}">
        <p14:creationId xmlns:p14="http://schemas.microsoft.com/office/powerpoint/2010/main" val="21636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Chapter Meeting Non-AT</a:t>
            </a:r>
            <a:r>
              <a:rPr lang="en-US" dirty="0" smtClean="0"/>
              <a:t>:  Any chapter meeting </a:t>
            </a:r>
            <a:r>
              <a:rPr lang="en-US" u="sng" dirty="0" smtClean="0"/>
              <a:t>activity</a:t>
            </a:r>
            <a:r>
              <a:rPr lang="en-US" dirty="0" smtClean="0"/>
              <a:t> that does not include an AT component; provides service hours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Chapter Business</a:t>
            </a:r>
            <a:r>
              <a:rPr lang="en-US" dirty="0" smtClean="0"/>
              <a:t> Meeting with a service component</a:t>
            </a:r>
            <a:endParaRPr lang="en-US" dirty="0" smtClean="0"/>
          </a:p>
          <a:p>
            <a:pPr lvl="1"/>
            <a:r>
              <a:rPr lang="en-US" dirty="0" smtClean="0"/>
              <a:t>Preparation for, setup and take down</a:t>
            </a:r>
          </a:p>
          <a:p>
            <a:pPr lvl="1"/>
            <a:r>
              <a:rPr lang="en-US" dirty="0" smtClean="0"/>
              <a:t>Travel to and from </a:t>
            </a:r>
            <a:r>
              <a:rPr lang="en-US" dirty="0" smtClean="0"/>
              <a:t>service component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Preparing refreshments, handouts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Chapter Common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52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Administrative Work </a:t>
            </a:r>
            <a:r>
              <a:rPr lang="en-US" dirty="0" smtClean="0"/>
              <a:t>– service hours</a:t>
            </a:r>
            <a:endParaRPr lang="en-US" b="1" u="sng" dirty="0" smtClean="0"/>
          </a:p>
          <a:p>
            <a:pPr lvl="1"/>
            <a:r>
              <a:rPr lang="en-US" u="sng" dirty="0" smtClean="0"/>
              <a:t>Chapter Administration</a:t>
            </a:r>
          </a:p>
          <a:p>
            <a:pPr lvl="2"/>
            <a:r>
              <a:rPr lang="en-US" dirty="0" smtClean="0"/>
              <a:t>Does the activity support chapter administration?</a:t>
            </a:r>
          </a:p>
          <a:p>
            <a:pPr lvl="3"/>
            <a:r>
              <a:rPr lang="en-US" dirty="0" smtClean="0"/>
              <a:t>Officer duties (President, Treasurer,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Manage Newsletter, Web Page, </a:t>
            </a:r>
            <a:r>
              <a:rPr lang="en-US" dirty="0" smtClean="0"/>
              <a:t>Hospitality, </a:t>
            </a:r>
            <a:r>
              <a:rPr lang="en-US" dirty="0"/>
              <a:t>F</a:t>
            </a:r>
            <a:r>
              <a:rPr lang="en-US" dirty="0" smtClean="0"/>
              <a:t>acebook</a:t>
            </a:r>
            <a:endParaRPr lang="en-US" dirty="0" smtClean="0"/>
          </a:p>
          <a:p>
            <a:pPr lvl="3"/>
            <a:r>
              <a:rPr lang="en-US" dirty="0" smtClean="0"/>
              <a:t>Board/Committee work</a:t>
            </a:r>
          </a:p>
          <a:p>
            <a:pPr lvl="3"/>
            <a:r>
              <a:rPr lang="en-US" dirty="0" smtClean="0"/>
              <a:t>Samaritan Rollout presentation/data gathering/entry</a:t>
            </a:r>
          </a:p>
          <a:p>
            <a:pPr lvl="2"/>
            <a:r>
              <a:rPr lang="en-US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it </a:t>
            </a:r>
            <a:r>
              <a:rPr lang="en-US" dirty="0" smtClean="0"/>
              <a:t>is more </a:t>
            </a:r>
            <a:r>
              <a:rPr lang="en-US" dirty="0" smtClean="0"/>
              <a:t>in support of a </a:t>
            </a:r>
            <a:r>
              <a:rPr lang="en-US" dirty="0" smtClean="0"/>
              <a:t>specific project , </a:t>
            </a:r>
            <a:r>
              <a:rPr lang="en-US" dirty="0" smtClean="0"/>
              <a:t>then the hours go under </a:t>
            </a:r>
            <a:r>
              <a:rPr lang="en-US" dirty="0" smtClean="0"/>
              <a:t>that </a:t>
            </a:r>
            <a:r>
              <a:rPr lang="en-US" dirty="0" smtClean="0"/>
              <a:t>project</a:t>
            </a:r>
          </a:p>
          <a:p>
            <a:pPr lvl="1"/>
            <a:r>
              <a:rPr lang="en-US" u="sng" dirty="0" smtClean="0"/>
              <a:t>Service Project</a:t>
            </a:r>
          </a:p>
          <a:p>
            <a:pPr lvl="2"/>
            <a:r>
              <a:rPr lang="en-US" dirty="0" smtClean="0"/>
              <a:t>Write an article for the newsletter (example)</a:t>
            </a:r>
          </a:p>
          <a:p>
            <a:pPr lvl="2"/>
            <a:r>
              <a:rPr lang="en-US" dirty="0" smtClean="0"/>
              <a:t>Fundraising efforts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US" b="1" u="sng" dirty="0" smtClean="0"/>
              <a:t>Community Presentations </a:t>
            </a:r>
            <a:r>
              <a:rPr lang="en-US" dirty="0" smtClean="0"/>
              <a:t>(training others)</a:t>
            </a:r>
          </a:p>
          <a:p>
            <a:pPr lvl="1"/>
            <a:r>
              <a:rPr lang="en-US" dirty="0" smtClean="0"/>
              <a:t>Provides service hours</a:t>
            </a:r>
          </a:p>
          <a:p>
            <a:pPr lvl="1"/>
            <a:r>
              <a:rPr lang="en-US" dirty="0" smtClean="0"/>
              <a:t>Presenter who is representing the MN chapter at a community event or a chapter event (includes preparation time)</a:t>
            </a:r>
          </a:p>
          <a:p>
            <a:pPr lvl="1"/>
            <a:r>
              <a:rPr lang="en-US" dirty="0" smtClean="0"/>
              <a:t>Lead an interpretive walk/tour</a:t>
            </a:r>
          </a:p>
          <a:p>
            <a:pPr lvl="1"/>
            <a:r>
              <a:rPr lang="en-US" dirty="0" smtClean="0"/>
              <a:t>Preparing for and/or leading an initial training topic or AT session for a group of MNs or trainees</a:t>
            </a:r>
          </a:p>
          <a:p>
            <a:pPr lvl="1"/>
            <a:r>
              <a:rPr lang="en-US" dirty="0" smtClean="0"/>
              <a:t>Although presenting chapter business reports could be here, Administrative Work is a better 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220"/>
            <a:ext cx="8229600" cy="487358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AT: VMS Training </a:t>
            </a:r>
            <a:r>
              <a:rPr lang="en-US" dirty="0" smtClean="0"/>
              <a:t>– Advanced Training</a:t>
            </a:r>
          </a:p>
          <a:p>
            <a:pPr lvl="1"/>
            <a:r>
              <a:rPr lang="en-US" dirty="0" smtClean="0"/>
              <a:t>The one exception to the self-study exclusion for AT (self-study can apply to learning the VMS)</a:t>
            </a:r>
          </a:p>
          <a:p>
            <a:pPr lvl="1"/>
            <a:r>
              <a:rPr lang="en-US" dirty="0" smtClean="0"/>
              <a:t>Any activity relating to the learning of the VMS system</a:t>
            </a:r>
          </a:p>
          <a:p>
            <a:pPr lvl="2"/>
            <a:r>
              <a:rPr lang="en-US" dirty="0" smtClean="0"/>
              <a:t>Administrator/Approver Training</a:t>
            </a:r>
          </a:p>
          <a:p>
            <a:pPr lvl="2"/>
            <a:r>
              <a:rPr lang="en-US" dirty="0" smtClean="0"/>
              <a:t>Volunteer Training</a:t>
            </a:r>
          </a:p>
          <a:p>
            <a:pPr lvl="2"/>
            <a:r>
              <a:rPr lang="en-US" dirty="0" smtClean="0"/>
              <a:t>Studying the documentation on the VMS </a:t>
            </a:r>
            <a:r>
              <a:rPr lang="en-US" dirty="0" err="1" smtClean="0"/>
              <a:t>HelpDesk</a:t>
            </a:r>
            <a:endParaRPr lang="en-US" dirty="0" smtClean="0"/>
          </a:p>
          <a:p>
            <a:pPr lvl="1"/>
            <a:r>
              <a:rPr lang="en-US" dirty="0" smtClean="0"/>
              <a:t>Exception: Data gathering/entry, for those whose responsibility it is, should be reported as Chapter Admin under “Administrative Work”: VMS Rollout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Historical Data </a:t>
            </a:r>
            <a:r>
              <a:rPr lang="en-US" dirty="0" smtClean="0"/>
              <a:t>– hours earned by members prior to the current calendar year</a:t>
            </a:r>
          </a:p>
          <a:p>
            <a:pPr lvl="1"/>
            <a:r>
              <a:rPr lang="en-US" dirty="0" smtClean="0"/>
              <a:t>Has an AT component (Historical Data AT Hours)</a:t>
            </a:r>
          </a:p>
          <a:p>
            <a:pPr lvl="1"/>
            <a:r>
              <a:rPr lang="en-US" dirty="0" smtClean="0"/>
              <a:t>Has a service component (Historical Data Service Hours)</a:t>
            </a:r>
          </a:p>
          <a:p>
            <a:pPr lvl="1"/>
            <a:r>
              <a:rPr lang="en-US" dirty="0" smtClean="0"/>
              <a:t>Appear as a volunteer’s yearly total for AT and a yearly total for service hours for each year prior to the current calendar year since becoming a </a:t>
            </a:r>
            <a:r>
              <a:rPr lang="en-US" dirty="0" smtClean="0"/>
              <a:t>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Initial Training</a:t>
            </a:r>
            <a:r>
              <a:rPr lang="en-US" dirty="0" smtClean="0"/>
              <a:t> – provides neither AT nor service hours</a:t>
            </a:r>
          </a:p>
          <a:p>
            <a:pPr lvl="1"/>
            <a:r>
              <a:rPr lang="en-US" dirty="0" smtClean="0"/>
              <a:t>Comprises the initial Master Naturalist training using the state curriculum</a:t>
            </a:r>
          </a:p>
          <a:p>
            <a:pPr lvl="1"/>
            <a:r>
              <a:rPr lang="en-US" dirty="0" smtClean="0"/>
              <a:t>New MN Trainees can record their class hours and topics using this opportunity although no service nor AT hours are awarded for the initial training</a:t>
            </a:r>
          </a:p>
          <a:p>
            <a:pPr lvl="1"/>
            <a:r>
              <a:rPr lang="en-US" dirty="0" smtClean="0"/>
              <a:t>Record the date, topic, and number of hours; some days may have multiple entries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New Opportunity </a:t>
            </a:r>
            <a:r>
              <a:rPr lang="en-US" dirty="0" smtClean="0"/>
              <a:t>– neither service nor AT</a:t>
            </a:r>
          </a:p>
          <a:p>
            <a:pPr lvl="1"/>
            <a:r>
              <a:rPr lang="en-US" dirty="0" smtClean="0"/>
              <a:t>Used to submit a proposed chapter opportunity (AT or service); </a:t>
            </a:r>
            <a:r>
              <a:rPr lang="en-US" u="sng" dirty="0" smtClean="0"/>
              <a:t>the chapter’s current method of submitting new proposed opportunities can also be used</a:t>
            </a:r>
          </a:p>
          <a:p>
            <a:pPr lvl="1"/>
            <a:r>
              <a:rPr lang="en-US" dirty="0" smtClean="0"/>
              <a:t>Can be an opportunity that has already been attended though there is no guarantee of approval</a:t>
            </a:r>
          </a:p>
          <a:p>
            <a:pPr lvl="1"/>
            <a:r>
              <a:rPr lang="en-US" dirty="0" smtClean="0"/>
              <a:t>Can be an opportunity with a future date (preferred method)</a:t>
            </a:r>
          </a:p>
          <a:p>
            <a:pPr lvl="1"/>
            <a:r>
              <a:rPr lang="en-US" dirty="0" smtClean="0"/>
              <a:t>Is reviewed and, if approved, is entered to the VMS by the opportunity approval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the 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VMS is an acronym for Volunteer Management System (the publisher is a company called Samaritan)</a:t>
            </a:r>
          </a:p>
          <a:p>
            <a:r>
              <a:rPr lang="en-US" dirty="0" smtClean="0"/>
              <a:t>It is web based software consisting of an administrator (</a:t>
            </a:r>
            <a:r>
              <a:rPr lang="en-US" dirty="0" err="1" smtClean="0"/>
              <a:t>eCoordinator</a:t>
            </a:r>
            <a:r>
              <a:rPr lang="en-US" dirty="0" smtClean="0"/>
              <a:t>) component and a volunteer (</a:t>
            </a:r>
            <a:r>
              <a:rPr lang="en-US" i="1" dirty="0" err="1" smtClean="0"/>
              <a:t>eRecruiter</a:t>
            </a:r>
            <a:r>
              <a:rPr lang="en-US" dirty="0" smtClean="0"/>
              <a:t>)component </a:t>
            </a:r>
          </a:p>
          <a:p>
            <a:r>
              <a:rPr lang="en-US" dirty="0" smtClean="0"/>
              <a:t>There are no known restrictions on the browser used with the volunteer component; administrators  must use Internet Explorer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that can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must enter your MN hours within 45 days </a:t>
            </a:r>
          </a:p>
          <a:p>
            <a:pPr lvl="1"/>
            <a:r>
              <a:rPr lang="en-US" dirty="0" smtClean="0"/>
              <a:t>What if I miss the cutoff? Contact </a:t>
            </a:r>
            <a:r>
              <a:rPr lang="en-US" dirty="0" smtClean="0"/>
              <a:t>your VMS admin</a:t>
            </a:r>
            <a:endParaRPr lang="en-US" dirty="0" smtClean="0"/>
          </a:p>
          <a:p>
            <a:pPr lvl="1"/>
            <a:r>
              <a:rPr lang="en-US" dirty="0" smtClean="0"/>
              <a:t>We are already outside 45 days for most of January…</a:t>
            </a:r>
          </a:p>
          <a:p>
            <a:r>
              <a:rPr lang="en-US" dirty="0" smtClean="0"/>
              <a:t>You may lump hours for multiple days together in one entry </a:t>
            </a:r>
            <a:r>
              <a:rPr lang="en-US" u="sng" dirty="0" smtClean="0"/>
              <a:t>only</a:t>
            </a:r>
            <a:r>
              <a:rPr lang="en-US" dirty="0" smtClean="0"/>
              <a:t> for those opportunities with a Field Research category (</a:t>
            </a:r>
            <a:r>
              <a:rPr lang="en-US" dirty="0" err="1" smtClean="0"/>
              <a:t>CoCoRaHS</a:t>
            </a:r>
            <a:r>
              <a:rPr lang="en-US" dirty="0" smtClean="0"/>
              <a:t> for example)</a:t>
            </a:r>
          </a:p>
          <a:p>
            <a:r>
              <a:rPr lang="en-US" dirty="0" smtClean="0"/>
              <a:t>Be sure to choose the correct opportunity; i.e. Angler Ed has a TPWD opportunity and a TMN opportunity (same event, date,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Your hours will count toward whichever one you post them to </a:t>
            </a:r>
            <a:r>
              <a:rPr lang="en-US" b="1" u="sng" dirty="0" smtClean="0"/>
              <a:t>but cannot go towards both</a:t>
            </a:r>
          </a:p>
        </p:txBody>
      </p:sp>
    </p:spTree>
    <p:extLst>
      <p:ext uri="{BB962C8B-B14F-4D97-AF65-F5344CB8AC3E}">
        <p14:creationId xmlns:p14="http://schemas.microsoft.com/office/powerpoint/2010/main" val="2786638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Things that Could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Choose the correct type (AT or service hours); All AT session names begin with “AT:”</a:t>
            </a:r>
          </a:p>
          <a:p>
            <a:r>
              <a:rPr lang="en-US" dirty="0"/>
              <a:t>You may </a:t>
            </a:r>
            <a:r>
              <a:rPr lang="en-US" u="sng" dirty="0"/>
              <a:t>change or delete a log book entry until the hours are approved </a:t>
            </a:r>
            <a:r>
              <a:rPr lang="en-US" dirty="0"/>
              <a:t>by your hours </a:t>
            </a:r>
            <a:r>
              <a:rPr lang="en-US" dirty="0" smtClean="0"/>
              <a:t>keeper.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that, the administrator must delete it </a:t>
            </a:r>
            <a:r>
              <a:rPr lang="en-US" dirty="0" smtClean="0"/>
              <a:t>or edit it to </a:t>
            </a:r>
            <a:r>
              <a:rPr lang="en-US" dirty="0"/>
              <a:t>make corrections</a:t>
            </a:r>
          </a:p>
          <a:p>
            <a:r>
              <a:rPr lang="en-US" dirty="0"/>
              <a:t>Can’t see the opportunity you want to report for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Contact </a:t>
            </a:r>
            <a:r>
              <a:rPr lang="en-US" dirty="0" smtClean="0"/>
              <a:t>your opportunity approver and </a:t>
            </a:r>
            <a:r>
              <a:rPr lang="en-US" dirty="0" smtClean="0"/>
              <a:t>let them know</a:t>
            </a:r>
            <a:endParaRPr lang="en-US" dirty="0"/>
          </a:p>
          <a:p>
            <a:r>
              <a:rPr lang="en-US" dirty="0"/>
              <a:t>Can’t see your </a:t>
            </a:r>
            <a:r>
              <a:rPr lang="en-US" dirty="0" smtClean="0"/>
              <a:t>hours?</a:t>
            </a:r>
          </a:p>
          <a:p>
            <a:pPr lvl="1"/>
            <a:r>
              <a:rPr lang="en-US" dirty="0" smtClean="0"/>
              <a:t>Ensure </a:t>
            </a:r>
            <a:r>
              <a:rPr lang="en-US" dirty="0"/>
              <a:t>the date range is </a:t>
            </a:r>
            <a:r>
              <a:rPr lang="en-US" dirty="0" smtClean="0"/>
              <a:t>set at the top of the log book!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do we begin using the VMS?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system is ready, as we meet, for you to begin recording your hours; begin with </a:t>
            </a:r>
            <a:r>
              <a:rPr lang="en-US" dirty="0" smtClean="0"/>
              <a:t>the month beginning 45 days back</a:t>
            </a:r>
            <a:endParaRPr lang="en-US" dirty="0" smtClean="0"/>
          </a:p>
          <a:p>
            <a:r>
              <a:rPr lang="en-US" dirty="0" smtClean="0"/>
              <a:t>What about </a:t>
            </a:r>
            <a:r>
              <a:rPr lang="en-US" dirty="0" smtClean="0"/>
              <a:t>hours before the </a:t>
            </a:r>
            <a:r>
              <a:rPr lang="en-US" dirty="0" smtClean="0"/>
              <a:t>45 days?</a:t>
            </a:r>
          </a:p>
          <a:p>
            <a:pPr lvl="1"/>
            <a:r>
              <a:rPr lang="en-US" dirty="0" smtClean="0"/>
              <a:t>You should have already submitted a time sheet to your hours keeper for </a:t>
            </a:r>
            <a:r>
              <a:rPr lang="en-US" dirty="0" smtClean="0"/>
              <a:t>those</a:t>
            </a:r>
            <a:r>
              <a:rPr lang="en-US" dirty="0" smtClean="0"/>
              <a:t> </a:t>
            </a:r>
            <a:r>
              <a:rPr lang="en-US" dirty="0" smtClean="0"/>
              <a:t>hours, because of the 45 day lock, the administrators will </a:t>
            </a:r>
            <a:r>
              <a:rPr lang="en-US" dirty="0" smtClean="0"/>
              <a:t>enter those </a:t>
            </a:r>
            <a:r>
              <a:rPr lang="en-US" dirty="0" smtClean="0"/>
              <a:t>hours using your timesheet</a:t>
            </a:r>
          </a:p>
          <a:p>
            <a:r>
              <a:rPr lang="en-US" dirty="0"/>
              <a:t>Your historical hours </a:t>
            </a:r>
            <a:r>
              <a:rPr lang="en-US" dirty="0" smtClean="0"/>
              <a:t>may or may not be posted yet; until they are, your career hours will not reflect the correct value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7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we continue keeping a timesheet?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Although it is up to your chapter admin, i</a:t>
            </a:r>
            <a:r>
              <a:rPr lang="en-US" dirty="0" smtClean="0"/>
              <a:t>t </a:t>
            </a:r>
            <a:r>
              <a:rPr lang="en-US" dirty="0" smtClean="0"/>
              <a:t>is </a:t>
            </a:r>
            <a:r>
              <a:rPr lang="en-US" dirty="0" smtClean="0"/>
              <a:t>recommended </a:t>
            </a:r>
            <a:r>
              <a:rPr lang="en-US" dirty="0" smtClean="0"/>
              <a:t>that you keep a paper copy of your hours and that you use it to enter your hours online</a:t>
            </a:r>
          </a:p>
          <a:p>
            <a:pPr lvl="1"/>
            <a:r>
              <a:rPr lang="en-US" dirty="0" smtClean="0"/>
              <a:t>Serves as a backup if there any questions</a:t>
            </a:r>
          </a:p>
          <a:p>
            <a:pPr lvl="1"/>
            <a:r>
              <a:rPr lang="en-US" dirty="0" smtClean="0"/>
              <a:t>Helps to avoid duplicate entries</a:t>
            </a:r>
          </a:p>
          <a:p>
            <a:r>
              <a:rPr lang="en-US" dirty="0" smtClean="0"/>
              <a:t>Once you begin using the online system:</a:t>
            </a:r>
          </a:p>
          <a:p>
            <a:pPr lvl="1"/>
            <a:r>
              <a:rPr lang="en-US" dirty="0" smtClean="0"/>
              <a:t>Check with your chapter to see if you should continue to submit hours to the former system</a:t>
            </a:r>
            <a:endParaRPr lang="en-US" dirty="0" smtClean="0"/>
          </a:p>
          <a:p>
            <a:r>
              <a:rPr lang="en-US" dirty="0" smtClean="0"/>
              <a:t>You may monitor your progress toward recertification and milestones using your log book (set the appropriate date </a:t>
            </a:r>
            <a:r>
              <a:rPr lang="en-US" dirty="0" smtClean="0"/>
              <a:t>range – once the historical hours are posted)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7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/>
              <a:t>Current URLs can always be found at </a:t>
            </a:r>
          </a:p>
          <a:p>
            <a:pPr lvl="1"/>
            <a:r>
              <a:rPr lang="en-US" dirty="0" smtClean="0"/>
              <a:t>txmn.org/</a:t>
            </a:r>
            <a:r>
              <a:rPr lang="en-US" dirty="0" err="1" smtClean="0"/>
              <a:t>tmn</a:t>
            </a:r>
            <a:r>
              <a:rPr lang="en-US" dirty="0" smtClean="0"/>
              <a:t>-</a:t>
            </a:r>
            <a:r>
              <a:rPr lang="en-US" dirty="0" err="1" smtClean="0"/>
              <a:t>vms</a:t>
            </a:r>
            <a:r>
              <a:rPr lang="en-US" dirty="0" smtClean="0"/>
              <a:t>-users/</a:t>
            </a:r>
          </a:p>
          <a:p>
            <a:r>
              <a:rPr lang="en-US" dirty="0" smtClean="0"/>
              <a:t>Log in using your volunteer user ID</a:t>
            </a:r>
          </a:p>
          <a:p>
            <a:r>
              <a:rPr lang="en-US" dirty="0" smtClean="0"/>
              <a:t>Report your hours! Each one is important.</a:t>
            </a:r>
          </a:p>
          <a:p>
            <a:r>
              <a:rPr lang="en-US" dirty="0" smtClean="0"/>
              <a:t>Review your log book for accuracy</a:t>
            </a:r>
          </a:p>
          <a:p>
            <a:r>
              <a:rPr lang="en-US" dirty="0" smtClean="0"/>
              <a:t>See what you are approved for</a:t>
            </a:r>
          </a:p>
          <a:p>
            <a:r>
              <a:rPr lang="en-US" dirty="0" smtClean="0"/>
              <a:t>Edit your profile &amp; change your password</a:t>
            </a:r>
          </a:p>
          <a:p>
            <a:r>
              <a:rPr lang="en-US" dirty="0" smtClean="0"/>
              <a:t>There is a 45 lock out on reporting hours</a:t>
            </a:r>
          </a:p>
          <a:p>
            <a:r>
              <a:rPr lang="en-US" dirty="0" smtClean="0"/>
              <a:t>You cannot presently lump days together</a:t>
            </a:r>
          </a:p>
        </p:txBody>
      </p:sp>
    </p:spTree>
    <p:extLst>
      <p:ext uri="{BB962C8B-B14F-4D97-AF65-F5344CB8AC3E}">
        <p14:creationId xmlns:p14="http://schemas.microsoft.com/office/powerpoint/2010/main" val="24805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to 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hours:  your hours keeper</a:t>
            </a:r>
          </a:p>
          <a:p>
            <a:r>
              <a:rPr lang="en-US" dirty="0" smtClean="0"/>
              <a:t>Questions about opportunities: your chapter opportunity approvers</a:t>
            </a:r>
          </a:p>
          <a:p>
            <a:r>
              <a:rPr lang="en-US" dirty="0" smtClean="0"/>
              <a:t>Other resources: the </a:t>
            </a:r>
            <a:r>
              <a:rPr lang="en-US" dirty="0" smtClean="0">
                <a:hlinkClick r:id="rId2"/>
              </a:rPr>
              <a:t>VMS Help Desk</a:t>
            </a:r>
            <a:endParaRPr lang="en-US" dirty="0" smtClean="0"/>
          </a:p>
          <a:p>
            <a:r>
              <a:rPr lang="en-US" dirty="0" smtClean="0"/>
              <a:t>Last resort:  email the team at tmnvms@gmail.com</a:t>
            </a:r>
          </a:p>
        </p:txBody>
      </p:sp>
    </p:spTree>
    <p:extLst>
      <p:ext uri="{BB962C8B-B14F-4D97-AF65-F5344CB8AC3E}">
        <p14:creationId xmlns:p14="http://schemas.microsoft.com/office/powerpoint/2010/main" val="35934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Don’t forget to log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Opportunities: Service Projects or AT events.</a:t>
            </a:r>
          </a:p>
          <a:p>
            <a:r>
              <a:rPr lang="en-US" dirty="0" smtClean="0"/>
              <a:t>Common Opportunities: those opportunities used by nearly all </a:t>
            </a:r>
            <a:r>
              <a:rPr lang="en-US" dirty="0" smtClean="0"/>
              <a:t>chapters; created for you</a:t>
            </a:r>
            <a:endParaRPr lang="en-US" dirty="0" smtClean="0"/>
          </a:p>
          <a:p>
            <a:r>
              <a:rPr lang="en-US" dirty="0" smtClean="0"/>
              <a:t>Survey: </a:t>
            </a:r>
            <a:r>
              <a:rPr lang="en-US" dirty="0" smtClean="0"/>
              <a:t>Form</a:t>
            </a:r>
            <a:r>
              <a:rPr lang="en-US" dirty="0" smtClean="0"/>
              <a:t> </a:t>
            </a:r>
            <a:r>
              <a:rPr lang="en-US" dirty="0" smtClean="0"/>
              <a:t>the volunteers </a:t>
            </a:r>
            <a:r>
              <a:rPr lang="en-US" dirty="0" smtClean="0"/>
              <a:t>use to </a:t>
            </a:r>
            <a:r>
              <a:rPr lang="en-US" dirty="0" smtClean="0"/>
              <a:t>enter hours</a:t>
            </a:r>
          </a:p>
          <a:p>
            <a:r>
              <a:rPr lang="en-US" dirty="0" smtClean="0"/>
              <a:t>Log book</a:t>
            </a:r>
            <a:r>
              <a:rPr lang="en-US" dirty="0"/>
              <a:t>: the </a:t>
            </a:r>
            <a:r>
              <a:rPr lang="en-US" dirty="0" smtClean="0"/>
              <a:t>record of volunteer TMN hours</a:t>
            </a:r>
          </a:p>
          <a:p>
            <a:r>
              <a:rPr lang="en-US" dirty="0" smtClean="0"/>
              <a:t>TMN Hours: service hours applied to a TMN event</a:t>
            </a:r>
          </a:p>
          <a:p>
            <a:r>
              <a:rPr lang="en-US" dirty="0" smtClean="0"/>
              <a:t>AT Hours: advanced training hours (TMN)</a:t>
            </a:r>
          </a:p>
          <a:p>
            <a:r>
              <a:rPr lang="en-US" dirty="0" smtClean="0"/>
              <a:t>Hours: hours earned at any other TPWD event</a:t>
            </a:r>
            <a:endParaRPr lang="en-US" dirty="0"/>
          </a:p>
          <a:p>
            <a:r>
              <a:rPr lang="en-US" dirty="0" smtClean="0"/>
              <a:t>VMS Web Portal: </a:t>
            </a:r>
            <a:r>
              <a:rPr lang="en-US" dirty="0" smtClean="0">
                <a:hlinkClick r:id="rId2"/>
              </a:rPr>
              <a:t>txmn.org/</a:t>
            </a:r>
            <a:r>
              <a:rPr lang="en-US" dirty="0" err="1" smtClean="0">
                <a:hlinkClick r:id="rId2"/>
              </a:rPr>
              <a:t>tmn</a:t>
            </a:r>
            <a:r>
              <a:rPr lang="en-US" dirty="0" smtClean="0">
                <a:hlinkClick r:id="rId2"/>
              </a:rPr>
              <a:t>-</a:t>
            </a:r>
            <a:r>
              <a:rPr lang="en-US" dirty="0" err="1" smtClean="0">
                <a:hlinkClick r:id="rId2"/>
              </a:rPr>
              <a:t>vms</a:t>
            </a:r>
            <a:r>
              <a:rPr lang="en-US" dirty="0" smtClean="0">
                <a:hlinkClick r:id="rId2"/>
              </a:rPr>
              <a:t>-users/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8362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Equivalent </a:t>
            </a:r>
            <a:r>
              <a:rPr lang="en-US" dirty="0" smtClean="0"/>
              <a:t>of </a:t>
            </a:r>
            <a:r>
              <a:rPr lang="en-US" dirty="0" smtClean="0"/>
              <a:t>a project</a:t>
            </a:r>
          </a:p>
          <a:p>
            <a:r>
              <a:rPr lang="en-US" dirty="0" smtClean="0"/>
              <a:t>The opportunity must be setup in the system before anyone can enter hours (title, description); Even if the event is “pre-approved”</a:t>
            </a:r>
          </a:p>
          <a:p>
            <a:r>
              <a:rPr lang="en-US" dirty="0" smtClean="0"/>
              <a:t>Opportunities can be a specific date or span a date range (most will have a date range)</a:t>
            </a:r>
          </a:p>
          <a:p>
            <a:r>
              <a:rPr lang="en-US" dirty="0" smtClean="0"/>
              <a:t>The Approver attaches a ‘Survey’ to each opportunity; The Approver approves volunteers to the opportunity</a:t>
            </a:r>
          </a:p>
          <a:p>
            <a:r>
              <a:rPr lang="en-US" dirty="0" smtClean="0"/>
              <a:t>The </a:t>
            </a:r>
            <a:r>
              <a:rPr lang="en-US" dirty="0"/>
              <a:t>survey is used by volunteers to create a Log Book </a:t>
            </a:r>
            <a:r>
              <a:rPr lang="en-US" dirty="0" smtClean="0"/>
              <a:t>entry of </a:t>
            </a:r>
            <a:r>
              <a:rPr lang="en-US" dirty="0"/>
              <a:t>their MN hours.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449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‘Opportunities’ = Projects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6674" y="1200443"/>
            <a:ext cx="7239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Volunteer Service </a:t>
            </a:r>
            <a:r>
              <a:rPr lang="en-US" dirty="0"/>
              <a:t>Project </a:t>
            </a:r>
            <a:r>
              <a:rPr lang="en-US" sz="1400" dirty="0" smtClean="0"/>
              <a:t>(without a Specific Date): Nature Fest 2015,  Mother Neff State Park Workday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926123" y="2114843"/>
            <a:ext cx="7239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Volunteer Service Project </a:t>
            </a:r>
            <a:r>
              <a:rPr lang="en-US" sz="1400" dirty="0" smtClean="0"/>
              <a:t>(with a Specific Date &amp; Time):  Mother Neff State Park Grand Reopening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926123" y="3029243"/>
            <a:ext cx="7239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Advanced Training:  “AT:  Whooper Watch”, “AT: VMS Training”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926123" y="3943643"/>
            <a:ext cx="7239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Common Opportunities:  generally opportunities used by every chapter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26123" y="4860388"/>
            <a:ext cx="72390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Opportunity Submission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(to request that an opportunity be added or published)</a:t>
            </a:r>
          </a:p>
        </p:txBody>
      </p:sp>
    </p:spTree>
    <p:extLst>
      <p:ext uri="{BB962C8B-B14F-4D97-AF65-F5344CB8AC3E}">
        <p14:creationId xmlns:p14="http://schemas.microsoft.com/office/powerpoint/2010/main" val="87295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“Common Opportunities”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AT:  Chapter Meeting – has an AT component</a:t>
            </a:r>
          </a:p>
          <a:p>
            <a:r>
              <a:rPr lang="en-US" dirty="0" smtClean="0"/>
              <a:t>Chapter Meeting non-AT – no AT component</a:t>
            </a:r>
          </a:p>
          <a:p>
            <a:r>
              <a:rPr lang="en-US" dirty="0" smtClean="0"/>
              <a:t>Administrative Work – officer duties</a:t>
            </a:r>
          </a:p>
          <a:p>
            <a:r>
              <a:rPr lang="en-US" dirty="0" smtClean="0"/>
              <a:t>Presentations – used by MN presenters</a:t>
            </a:r>
          </a:p>
          <a:p>
            <a:r>
              <a:rPr lang="en-US" dirty="0" smtClean="0"/>
              <a:t>AT: VMS Training – any learning of the VMS</a:t>
            </a:r>
          </a:p>
          <a:p>
            <a:r>
              <a:rPr lang="en-US" dirty="0" smtClean="0"/>
              <a:t>Initial Training – prospective MN’s in training</a:t>
            </a:r>
          </a:p>
          <a:p>
            <a:r>
              <a:rPr lang="en-US" dirty="0" smtClean="0"/>
              <a:t>New Opportunity-not all chapters will use this</a:t>
            </a:r>
          </a:p>
          <a:p>
            <a:r>
              <a:rPr lang="en-US" dirty="0" smtClean="0"/>
              <a:t>Historical Data (AT or Service Hours)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- Generally</a:t>
            </a: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1213757" y="1219200"/>
            <a:ext cx="6270171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Approver:  An </a:t>
            </a:r>
            <a:r>
              <a:rPr lang="en-US" dirty="0"/>
              <a:t>Opportunity is created and a Survey is attached</a:t>
            </a:r>
          </a:p>
        </p:txBody>
      </p:sp>
      <p:sp>
        <p:nvSpPr>
          <p:cNvPr id="11" name="Down Arrow Callout 10"/>
          <p:cNvSpPr/>
          <p:nvPr/>
        </p:nvSpPr>
        <p:spPr>
          <a:xfrm>
            <a:off x="1208314" y="2209800"/>
            <a:ext cx="6281056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Approver: It </a:t>
            </a:r>
            <a:r>
              <a:rPr lang="en-US" dirty="0"/>
              <a:t>may – or may not be – published to the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2" name="Down Arrow Callout 11"/>
          <p:cNvSpPr/>
          <p:nvPr/>
        </p:nvSpPr>
        <p:spPr>
          <a:xfrm>
            <a:off x="1208314" y="3200400"/>
            <a:ext cx="6281056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Approver: Members are </a:t>
            </a:r>
            <a:r>
              <a:rPr lang="en-US" dirty="0"/>
              <a:t>‘approved’ for the opportunity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1213757" y="4191000"/>
            <a:ext cx="6270171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Volunteer:  Members </a:t>
            </a:r>
            <a:r>
              <a:rPr lang="en-US" dirty="0"/>
              <a:t>report their service online</a:t>
            </a:r>
          </a:p>
        </p:txBody>
      </p:sp>
      <p:sp>
        <p:nvSpPr>
          <p:cNvPr id="14" name="Down Arrow Callout 13"/>
          <p:cNvSpPr/>
          <p:nvPr/>
        </p:nvSpPr>
        <p:spPr>
          <a:xfrm>
            <a:off x="1213756" y="5181600"/>
            <a:ext cx="6270171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 Keeper:  The </a:t>
            </a:r>
            <a:r>
              <a:rPr lang="en-US" dirty="0"/>
              <a:t>Administrator approves their hours</a:t>
            </a:r>
          </a:p>
        </p:txBody>
      </p:sp>
    </p:spTree>
    <p:extLst>
      <p:ext uri="{BB962C8B-B14F-4D97-AF65-F5344CB8AC3E}">
        <p14:creationId xmlns:p14="http://schemas.microsoft.com/office/powerpoint/2010/main" val="8438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Register as a TPWD 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Master Naturalists need to be registered with TPWD as a volunteer and issued a VMS user ID</a:t>
            </a:r>
          </a:p>
          <a:p>
            <a:r>
              <a:rPr lang="en-US" dirty="0" smtClean="0"/>
              <a:t>Registration </a:t>
            </a:r>
            <a:r>
              <a:rPr lang="en-US" dirty="0" smtClean="0"/>
              <a:t>web site:  </a:t>
            </a:r>
            <a:r>
              <a:rPr lang="en-US" dirty="0" smtClean="0">
                <a:hlinkClick r:id="rId2"/>
              </a:rPr>
              <a:t>tpwd.texas.gov/volunteer</a:t>
            </a:r>
            <a:endParaRPr lang="en-US" dirty="0" smtClean="0"/>
          </a:p>
          <a:p>
            <a:r>
              <a:rPr lang="en-US" dirty="0" smtClean="0"/>
              <a:t>Scroll to the bottom and click on “Texas </a:t>
            </a:r>
            <a:r>
              <a:rPr lang="en-US" dirty="0"/>
              <a:t>M</a:t>
            </a:r>
            <a:r>
              <a:rPr lang="en-US" dirty="0" smtClean="0"/>
              <a:t>aster Naturalist”</a:t>
            </a:r>
          </a:p>
          <a:p>
            <a:r>
              <a:rPr lang="en-US" dirty="0" smtClean="0"/>
              <a:t>Search for “Apply to “; select your Chapter name</a:t>
            </a:r>
          </a:p>
          <a:p>
            <a:r>
              <a:rPr lang="en-US" dirty="0"/>
              <a:t>You must agree to a background check and agree to a Workforce Waiver to be registered</a:t>
            </a:r>
          </a:p>
          <a:p>
            <a:r>
              <a:rPr lang="en-US" dirty="0" smtClean="0"/>
              <a:t>All current members of converted chapters are </a:t>
            </a:r>
            <a:r>
              <a:rPr lang="en-US" dirty="0" smtClean="0"/>
              <a:t>pre-registered already, but the member must complete the registration process themselves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614</TotalTime>
  <Words>2226</Words>
  <Application>Microsoft Office PowerPoint</Application>
  <PresentationFormat>On-screen Show (4:3)</PresentationFormat>
  <Paragraphs>214</Paragraphs>
  <Slides>36</Slides>
  <Notes>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Samaritan Volunteer Management System for Texas Master Naturalists</vt:lpstr>
      <vt:lpstr>Why VMS</vt:lpstr>
      <vt:lpstr>What is the VMS</vt:lpstr>
      <vt:lpstr>Definitions</vt:lpstr>
      <vt:lpstr>Opportunity</vt:lpstr>
      <vt:lpstr>‘Opportunities’ = Projects</vt:lpstr>
      <vt:lpstr>Summary of “Common Opportunities”</vt:lpstr>
      <vt:lpstr>The Process - Generally</vt:lpstr>
      <vt:lpstr>Register as a TPWD Volunteer</vt:lpstr>
      <vt:lpstr>Your Volunteer User ID</vt:lpstr>
      <vt:lpstr>VMS Web Portal 1-stop shop for URLS  txmn.org/tmn-vms-users/</vt:lpstr>
      <vt:lpstr>Volunteer Login Page</vt:lpstr>
      <vt:lpstr>Volunteer Dashboard</vt:lpstr>
      <vt:lpstr>Edit My Profile</vt:lpstr>
      <vt:lpstr>My Placements:  Opportunities that you are approved for</vt:lpstr>
      <vt:lpstr>Surveys: a form</vt:lpstr>
      <vt:lpstr>Report My Hours (this is a survey)</vt:lpstr>
      <vt:lpstr>View My Log Book – My Hours</vt:lpstr>
      <vt:lpstr>Searching for Opportunities</vt:lpstr>
      <vt:lpstr>What Opportunity Do My Hours Go Under</vt:lpstr>
      <vt:lpstr>Summary of “Common Opportunities”</vt:lpstr>
      <vt:lpstr>Chapter Common Opportunities</vt:lpstr>
      <vt:lpstr>Chapter Common Opportunities</vt:lpstr>
      <vt:lpstr>Chapter Common Opportunities</vt:lpstr>
      <vt:lpstr>Chapter Common Opportunities</vt:lpstr>
      <vt:lpstr>Chapter Common Opportunities</vt:lpstr>
      <vt:lpstr>Chapter Common Opportunities</vt:lpstr>
      <vt:lpstr>Chapter Common Opportunities</vt:lpstr>
      <vt:lpstr>Chapter Common Opportunities</vt:lpstr>
      <vt:lpstr>Things that can go wrong</vt:lpstr>
      <vt:lpstr>More Things that Could Go Wrong</vt:lpstr>
      <vt:lpstr>When do we begin using the VMS?</vt:lpstr>
      <vt:lpstr>Do we continue keeping a timesheet?</vt:lpstr>
      <vt:lpstr>Summary</vt:lpstr>
      <vt:lpstr>Where to get help</vt:lpstr>
      <vt:lpstr>Questions?  Don’t forget to log out.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Management System</dc:title>
  <dc:creator>Cheryl Foster</dc:creator>
  <cp:lastModifiedBy>DHughling</cp:lastModifiedBy>
  <cp:revision>66</cp:revision>
  <cp:lastPrinted>2014-10-16T20:23:26Z</cp:lastPrinted>
  <dcterms:created xsi:type="dcterms:W3CDTF">2014-07-15T17:20:50Z</dcterms:created>
  <dcterms:modified xsi:type="dcterms:W3CDTF">2015-04-20T03:07:10Z</dcterms:modified>
</cp:coreProperties>
</file>